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 id="2147483661" r:id="rId2"/>
  </p:sldMasterIdLst>
  <p:notesMasterIdLst>
    <p:notesMasterId r:id="rId21"/>
  </p:notesMasterIdLst>
  <p:sldIdLst>
    <p:sldId id="256" r:id="rId3"/>
    <p:sldId id="258" r:id="rId4"/>
    <p:sldId id="267" r:id="rId5"/>
    <p:sldId id="264" r:id="rId6"/>
    <p:sldId id="324" r:id="rId7"/>
    <p:sldId id="326" r:id="rId8"/>
    <p:sldId id="325" r:id="rId9"/>
    <p:sldId id="268" r:id="rId10"/>
    <p:sldId id="327" r:id="rId11"/>
    <p:sldId id="262" r:id="rId12"/>
    <p:sldId id="322" r:id="rId13"/>
    <p:sldId id="259" r:id="rId14"/>
    <p:sldId id="261" r:id="rId15"/>
    <p:sldId id="263" r:id="rId16"/>
    <p:sldId id="329" r:id="rId17"/>
    <p:sldId id="321" r:id="rId18"/>
    <p:sldId id="323" r:id="rId19"/>
    <p:sldId id="266"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Helvetica Neue" panose="02000503000000020004"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D5C5"/>
    <a:srgbClr val="ACD5D7"/>
    <a:srgbClr val="DD9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0"/>
    <p:restoredTop sz="67956"/>
  </p:normalViewPr>
  <p:slideViewPr>
    <p:cSldViewPr snapToGrid="0" snapToObjects="1">
      <p:cViewPr varScale="1">
        <p:scale>
          <a:sx n="79" d="100"/>
          <a:sy n="79" d="100"/>
        </p:scale>
        <p:origin x="6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28600" algn="l" rtl="0" fontAlgn="base"/>
            <a:r>
              <a:rPr lang="nb-NO" sz="1200" b="0" i="0" u="none" strike="noStrike" cap="none" dirty="0">
                <a:solidFill>
                  <a:schemeClr val="dk1"/>
                </a:solidFill>
                <a:effectLst/>
                <a:latin typeface="Calibri"/>
                <a:ea typeface="Calibri"/>
                <a:cs typeface="Calibri"/>
                <a:sym typeface="Calibri"/>
              </a:rPr>
              <a:t>Hvem står bak?</a:t>
            </a:r>
          </a:p>
          <a:p>
            <a:pPr marL="0" indent="-228600" algn="l" rtl="0" fontAlgn="base">
              <a:buFont typeface="Arial" panose="020B0604020202020204" pitchFamily="34" charset="0"/>
              <a:buChar char="•"/>
            </a:pPr>
            <a:r>
              <a:rPr lang="nb-NO" sz="1200" b="0" i="0" u="none" strike="noStrike" cap="none" dirty="0">
                <a:solidFill>
                  <a:schemeClr val="dk1"/>
                </a:solidFill>
                <a:effectLst/>
                <a:latin typeface="Calibri"/>
                <a:ea typeface="Calibri"/>
                <a:cs typeface="Calibri"/>
                <a:sym typeface="Calibri"/>
              </a:rPr>
              <a:t>Intro Knut Halvor</a:t>
            </a:r>
          </a:p>
          <a:p>
            <a:pPr marL="0" indent="-228600" algn="l" rtl="0" fontAlgn="base">
              <a:buFont typeface="Arial" panose="020B0604020202020204" pitchFamily="34" charset="0"/>
              <a:buChar char="•"/>
            </a:pPr>
            <a:r>
              <a:rPr lang="nb-NO" sz="1200" b="0" i="0" u="none" strike="noStrike" cap="none" dirty="0">
                <a:solidFill>
                  <a:schemeClr val="dk1"/>
                </a:solidFill>
                <a:effectLst/>
                <a:latin typeface="Calibri"/>
                <a:ea typeface="Calibri"/>
                <a:cs typeface="Calibri"/>
                <a:sym typeface="Calibri"/>
              </a:rPr>
              <a:t>Intro Chris</a:t>
            </a:r>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lt1"/>
                </a:solidFill>
                <a:latin typeface="Calibri"/>
                <a:ea typeface="Calibri"/>
                <a:cs typeface="Calibri"/>
                <a:sym typeface="Calibri"/>
              </a:rPr>
              <a:t>1</a:t>
            </a:fld>
            <a:endParaRPr sz="1200" b="0" i="0" u="none" strike="noStrike" cap="none">
              <a:solidFill>
                <a:schemeClr val="lt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b-NO" sz="1200" b="0" i="0" u="none" strike="noStrike" cap="none" dirty="0">
                <a:solidFill>
                  <a:schemeClr val="dk1"/>
                </a:solidFill>
                <a:latin typeface="Calibri"/>
                <a:ea typeface="Calibri"/>
                <a:cs typeface="Calibri"/>
                <a:sym typeface="Calibri"/>
              </a:rPr>
              <a:t>Bruker Rødtvet Kakkelovnskroken 3 prosjektet som et eksempel.</a:t>
            </a:r>
            <a:endParaRPr dirty="0"/>
          </a:p>
        </p:txBody>
      </p:sp>
      <p:sp>
        <p:nvSpPr>
          <p:cNvPr id="167" name="Google Shape;16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
        <p:nvSpPr>
          <p:cNvPr id="167" name="Google Shape;16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9997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31" name="Google Shape;1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1" name="Google Shape;18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9200" lvl="0" indent="0" hangingPunct="0">
              <a:buClr>
                <a:schemeClr val="dk1"/>
              </a:buClr>
              <a:buSzPts val="1800"/>
            </a:pPr>
            <a:r>
              <a:rPr lang="nb-NO" b="1" dirty="0"/>
              <a:t>3 </a:t>
            </a:r>
            <a:r>
              <a:rPr lang="nb-NO" dirty="0"/>
              <a:t>"Sikre god helse og fremme livskvalitet for alle, uansett alder» Innen 2030 redusere prematur dødelighet forårsaket av ikke-smittsomme sykdommer med en tredel gjennom forebygging og behandling, og fremme mental helse og livskvalitet.</a:t>
            </a:r>
          </a:p>
          <a:p>
            <a:pPr marL="349200" lvl="0" indent="0" hangingPunct="0">
              <a:buClr>
                <a:schemeClr val="dk1"/>
              </a:buClr>
              <a:buSzPts val="1800"/>
            </a:pPr>
            <a:endParaRPr lang="nb-NO" sz="1800" dirty="0">
              <a:latin typeface="Calibri" panose="020F0502020204030204" pitchFamily="34" charset="0"/>
              <a:ea typeface="Helvetica Neue"/>
              <a:cs typeface="Calibri" panose="020F0502020204030204" pitchFamily="34" charset="0"/>
              <a:sym typeface="Helvetica Neue"/>
            </a:endParaRPr>
          </a:p>
          <a:p>
            <a:pPr marL="349200" lvl="0" indent="0" hangingPunct="0">
              <a:buClr>
                <a:schemeClr val="dk1"/>
              </a:buClr>
              <a:buSzPts val="1800"/>
            </a:pPr>
            <a:r>
              <a:rPr lang="nb-NO" sz="1800" b="1" dirty="0">
                <a:latin typeface="Calibri" panose="020F0502020204030204" pitchFamily="34" charset="0"/>
                <a:ea typeface="Helvetica Neue"/>
                <a:cs typeface="Calibri" panose="020F0502020204030204" pitchFamily="34" charset="0"/>
                <a:sym typeface="Helvetica Neue"/>
              </a:rPr>
              <a:t>8. </a:t>
            </a:r>
            <a:r>
              <a:rPr lang="nb-NO" sz="1200" b="0" i="0" u="none" strike="noStrike" cap="none" dirty="0">
                <a:solidFill>
                  <a:schemeClr val="dk1"/>
                </a:solidFill>
                <a:effectLst/>
                <a:latin typeface="Calibri"/>
                <a:ea typeface="Calibri"/>
                <a:cs typeface="Calibri"/>
                <a:sym typeface="Calibri"/>
              </a:rPr>
              <a:t>"Fremme varig, inkluderende og bærekraftig økonomisk vekst, full sysselsetting og anstendig arbeid for alle» Fremme en utviklingsrettet politikk som støtter produktiv virksomhet, opprettelse av anstendige arbeidsplasser, entreprenørskap, kreativitet og innovasjon, og stimulere til formalisering av og vekst i antallet svært små, små og mellomstore bedrifter, blant annet ved å sørge for tilgang til finansielle tjenester.</a:t>
            </a:r>
          </a:p>
          <a:p>
            <a:pPr marL="349200" lvl="0" indent="0" hangingPunct="0">
              <a:buClr>
                <a:schemeClr val="dk1"/>
              </a:buClr>
              <a:buSzPts val="1800"/>
            </a:pPr>
            <a:endParaRPr lang="nb-NO" sz="1200" b="0" i="0" u="none" strike="noStrike" cap="none" dirty="0">
              <a:solidFill>
                <a:schemeClr val="dk1"/>
              </a:solidFill>
              <a:effectLst/>
              <a:latin typeface="Calibri"/>
              <a:ea typeface="Helvetica Neue"/>
              <a:cs typeface="Calibri"/>
              <a:sym typeface="Calibri"/>
            </a:endParaRPr>
          </a:p>
          <a:p>
            <a:pPr marL="349200" lvl="0" indent="0" hangingPunct="0">
              <a:buClr>
                <a:schemeClr val="dk1"/>
              </a:buClr>
              <a:buSzPts val="1800"/>
            </a:pPr>
            <a:r>
              <a:rPr lang="nb-NO" sz="1200" b="1" i="0" u="none" strike="noStrike" cap="none" dirty="0">
                <a:solidFill>
                  <a:schemeClr val="dk1"/>
                </a:solidFill>
                <a:effectLst/>
                <a:latin typeface="Calibri"/>
                <a:ea typeface="Helvetica Neue"/>
                <a:cs typeface="Calibri"/>
                <a:sym typeface="Calibri"/>
              </a:rPr>
              <a:t>11. </a:t>
            </a:r>
            <a:r>
              <a:rPr lang="nb-NO" sz="1200" b="0" i="0" u="none" strike="noStrike" cap="none" dirty="0">
                <a:solidFill>
                  <a:schemeClr val="dk1"/>
                </a:solidFill>
                <a:effectLst/>
                <a:latin typeface="Calibri"/>
                <a:ea typeface="Calibri"/>
                <a:cs typeface="Calibri"/>
                <a:sym typeface="Calibri"/>
              </a:rPr>
              <a:t>"Gjøre byer og bosettinger inkluderende, trygge, motstandsdyktige og bærekraftige» Innen 2030 oppnå en mer inkluderende og bærekraftig urbanisering med mulighet for en integrert og bærekraftig bosettingsplanlegging og -forvaltning som gir medbestemmelse i alle land.</a:t>
            </a:r>
          </a:p>
          <a:p>
            <a:pPr marL="349200" lvl="0" indent="0" hangingPunct="0">
              <a:buClr>
                <a:schemeClr val="dk1"/>
              </a:buClr>
              <a:buSzPts val="1800"/>
            </a:pPr>
            <a:endParaRPr lang="nb-NO" sz="1200" b="0" i="0" u="none" strike="noStrike" cap="none" dirty="0">
              <a:solidFill>
                <a:schemeClr val="dk1"/>
              </a:solidFill>
              <a:effectLst/>
              <a:latin typeface="Calibri"/>
              <a:ea typeface="Helvetica Neue"/>
              <a:cs typeface="Calibri"/>
              <a:sym typeface="Calibri"/>
            </a:endParaRPr>
          </a:p>
          <a:p>
            <a:pPr marL="349200" lvl="0" indent="0" hangingPunct="0">
              <a:buClr>
                <a:schemeClr val="dk1"/>
              </a:buClr>
              <a:buSzPts val="1800"/>
            </a:pPr>
            <a:r>
              <a:rPr lang="nb-NO" sz="1200" b="1" i="0" u="none" strike="noStrike" cap="none" dirty="0">
                <a:solidFill>
                  <a:schemeClr val="dk1"/>
                </a:solidFill>
                <a:effectLst/>
                <a:latin typeface="Calibri"/>
                <a:ea typeface="Helvetica Neue"/>
                <a:cs typeface="Calibri"/>
                <a:sym typeface="Calibri"/>
              </a:rPr>
              <a:t>17. </a:t>
            </a:r>
            <a:r>
              <a:rPr lang="nb-NO" sz="1200" b="0" i="0" u="none" strike="noStrike" cap="none" dirty="0">
                <a:solidFill>
                  <a:schemeClr val="dk1"/>
                </a:solidFill>
                <a:effectLst/>
                <a:latin typeface="Calibri"/>
                <a:ea typeface="Calibri"/>
                <a:cs typeface="Calibri"/>
                <a:sym typeface="Calibri"/>
              </a:rPr>
              <a:t>For å lykkes med </a:t>
            </a:r>
            <a:r>
              <a:rPr lang="nb-NO" sz="1200" b="0" i="0" u="none" strike="noStrike" cap="none" dirty="0" err="1">
                <a:solidFill>
                  <a:schemeClr val="dk1"/>
                </a:solidFill>
                <a:effectLst/>
                <a:latin typeface="Calibri"/>
                <a:ea typeface="Calibri"/>
                <a:cs typeface="Calibri"/>
                <a:sym typeface="Calibri"/>
              </a:rPr>
              <a:t>bærekraftsmålene</a:t>
            </a:r>
            <a:r>
              <a:rPr lang="nb-NO" sz="1200" b="0" i="0" u="none" strike="noStrike" cap="none" dirty="0">
                <a:solidFill>
                  <a:schemeClr val="dk1"/>
                </a:solidFill>
                <a:effectLst/>
                <a:latin typeface="Calibri"/>
                <a:ea typeface="Calibri"/>
                <a:cs typeface="Calibri"/>
                <a:sym typeface="Calibri"/>
              </a:rPr>
              <a:t> trengs det nye og sterke partnerskap. Myndigheter, næringslivet og sivilsamfunnet må samarbeide for å oppnå bærekraftig utvikling.</a:t>
            </a:r>
            <a:endParaRPr lang="nb-NO" sz="1800" b="1" dirty="0">
              <a:latin typeface="Calibri" panose="020F0502020204030204" pitchFamily="34" charset="0"/>
              <a:ea typeface="Helvetica Neue"/>
              <a:cs typeface="Calibri" panose="020F0502020204030204" pitchFamily="34" charset="0"/>
              <a:sym typeface="Helvetica Neue"/>
            </a:endParaRPr>
          </a:p>
          <a:p>
            <a:pPr marL="0" marR="0" lvl="0" indent="0" algn="l" rtl="0">
              <a:spcBef>
                <a:spcPts val="0"/>
              </a:spcBef>
              <a:spcAft>
                <a:spcPts val="0"/>
              </a:spcAft>
              <a:buNone/>
            </a:pPr>
            <a:endParaRPr dirty="0"/>
          </a:p>
        </p:txBody>
      </p:sp>
      <p:sp>
        <p:nvSpPr>
          <p:cNvPr id="167" name="Google Shape;16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0990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o-NO" sz="1200" b="0" i="0" u="none" strike="noStrike" cap="none" smtClean="0">
                <a:solidFill>
                  <a:schemeClr val="dk1"/>
                </a:solidFill>
                <a:latin typeface="Calibri"/>
                <a:ea typeface="Calibri"/>
                <a:cs typeface="Calibri"/>
                <a:sym typeface="Calibri"/>
              </a:rPr>
              <a:t>16</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5275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o-NO" sz="1200" b="0" i="0" u="none" strike="noStrike" cap="none" smtClean="0">
                <a:solidFill>
                  <a:schemeClr val="dk1"/>
                </a:solidFill>
                <a:latin typeface="Calibri"/>
                <a:ea typeface="Calibri"/>
                <a:cs typeface="Calibri"/>
                <a:sym typeface="Calibri"/>
              </a:rPr>
              <a:t>17</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5795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23" name="Google Shape;22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28600" algn="l" rtl="0" fontAlgn="base">
              <a:buFont typeface="Arial" panose="020B0604020202020204" pitchFamily="34" charset="0"/>
              <a:buChar char="•"/>
            </a:pPr>
            <a:r>
              <a:rPr lang="nb-NO" sz="1200" b="0" i="0" u="none" strike="noStrike" cap="none" dirty="0">
                <a:solidFill>
                  <a:schemeClr val="dk1"/>
                </a:solidFill>
                <a:effectLst/>
                <a:latin typeface="Calibri"/>
                <a:ea typeface="Calibri"/>
                <a:cs typeface="Calibri"/>
                <a:sym typeface="Calibri"/>
              </a:rPr>
              <a:t>Målet til Bevisste er å hjelpe eiendomsutviklere til å øke verdien av eiendommene og stedene de utvikler</a:t>
            </a:r>
          </a:p>
          <a:p>
            <a:pPr marL="0" indent="-228600" algn="l" rtl="0" fontAlgn="base">
              <a:buFont typeface="Arial" panose="020B0604020202020204" pitchFamily="34" charset="0"/>
              <a:buChar char="•"/>
            </a:pPr>
            <a:r>
              <a:rPr lang="nb-NO" sz="1200" b="0" i="0" u="none" strike="noStrike" cap="none" dirty="0">
                <a:solidFill>
                  <a:schemeClr val="dk1"/>
                </a:solidFill>
                <a:effectLst/>
                <a:latin typeface="Calibri"/>
                <a:ea typeface="Calibri"/>
                <a:cs typeface="Calibri"/>
                <a:sym typeface="Calibri"/>
              </a:rPr>
              <a:t>Verdi kan være finansiell verdi, men også andre verdier som attraktivitet, salgbarhet, omdømme og problemløsning knyttet til sosiale utfordringer.</a:t>
            </a:r>
            <a:endParaRPr lang="nb-NO" sz="900" b="0" i="0" u="sng" strike="noStrike" cap="none" dirty="0">
              <a:solidFill>
                <a:schemeClr val="hlink"/>
              </a:solidFill>
              <a:effectLst/>
              <a:latin typeface="Arial"/>
              <a:ea typeface="Calibri"/>
              <a:cs typeface="Arial"/>
              <a:sym typeface="Arial"/>
            </a:endParaRPr>
          </a:p>
          <a:p>
            <a:pPr marL="0" indent="-228600" algn="l" rtl="0" fontAlgn="base">
              <a:buFont typeface="Arial" panose="020B0604020202020204" pitchFamily="34" charset="0"/>
              <a:buChar char="•"/>
            </a:pPr>
            <a:r>
              <a:rPr lang="nb-NO" sz="900" dirty="0">
                <a:latin typeface="Arial"/>
                <a:ea typeface="Arial"/>
                <a:cs typeface="Arial"/>
                <a:sym typeface="Arial"/>
              </a:rPr>
              <a:t>Bevisste Ideelt AS er et verktøykasse og plattform for samfunnsansvar og samfunnsinnovasjon for eiendomsaktører.</a:t>
            </a:r>
            <a:endParaRPr lang="nb-NO" sz="1200" b="0" i="0" u="none" strike="noStrike" cap="none" dirty="0">
              <a:solidFill>
                <a:schemeClr val="lt1"/>
              </a:solidFill>
              <a:latin typeface="Calibri"/>
              <a:ea typeface="Calibri"/>
              <a:cs typeface="Calibri"/>
              <a:sym typeface="Calibri"/>
            </a:endParaRPr>
          </a:p>
        </p:txBody>
      </p:sp>
      <p:sp>
        <p:nvSpPr>
          <p:cNvPr id="122" name="Google Shape;12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Hvorfor?</a:t>
            </a:r>
          </a:p>
          <a:p>
            <a:r>
              <a:rPr lang="nb-NO" dirty="0"/>
              <a:t>Vi påstår at dagens megatrender er knyttet til:</a:t>
            </a:r>
          </a:p>
          <a:p>
            <a:pPr>
              <a:buAutoNum type="arabicPeriod"/>
            </a:pPr>
            <a:r>
              <a:rPr lang="nb-NO" dirty="0"/>
              <a:t>Det grønne skifte – BREEAM, lovverk </a:t>
            </a:r>
          </a:p>
          <a:p>
            <a:pPr>
              <a:buAutoNum type="arabicPeriod"/>
            </a:pPr>
            <a:r>
              <a:rPr lang="nb-NO" dirty="0"/>
              <a:t>Teknologi og digitalisering – </a:t>
            </a:r>
            <a:r>
              <a:rPr lang="nb-NO" dirty="0" err="1"/>
              <a:t>Proptech</a:t>
            </a:r>
            <a:endParaRPr lang="nb-NO" dirty="0"/>
          </a:p>
          <a:p>
            <a:pPr>
              <a:buAutoNum type="arabicPeriod"/>
            </a:pPr>
            <a:r>
              <a:rPr lang="nb-NO" dirty="0"/>
              <a:t>Mennesker og sosial bevegelser – </a:t>
            </a:r>
            <a:r>
              <a:rPr lang="nb-NO" dirty="0" err="1"/>
              <a:t>Tactical</a:t>
            </a:r>
            <a:r>
              <a:rPr lang="nb-NO" dirty="0"/>
              <a:t> </a:t>
            </a:r>
            <a:r>
              <a:rPr lang="nb-NO" dirty="0" err="1"/>
              <a:t>urbanism</a:t>
            </a:r>
            <a:r>
              <a:rPr lang="nb-NO" dirty="0"/>
              <a:t>, sosial bærekraft / sosial entreprenører</a:t>
            </a:r>
          </a:p>
          <a:p>
            <a:pPr>
              <a:buAutoNum type="arabicPeriod"/>
            </a:pPr>
            <a:endParaRPr lang="nb-NO" dirty="0"/>
          </a:p>
          <a:p>
            <a:pPr marL="228600" indent="0">
              <a:buNone/>
            </a:pPr>
            <a:r>
              <a:rPr lang="nb-NO" dirty="0"/>
              <a:t>I Bevisste er vi opptatt av og fokusere på å levere tjeneste og løsninger som i hvert fall levere på 2 av de ovennevnte områder og heller alle tre.</a:t>
            </a:r>
          </a:p>
          <a:p>
            <a:pPr marL="228600" indent="0">
              <a:buNone/>
            </a:pPr>
            <a:endParaRPr lang="nb-NO"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sz="1200" b="1" dirty="0"/>
              <a:t>Løsninger SKAL være økonomisk bærekraftig.</a:t>
            </a:r>
            <a:endParaRPr lang="nb-NO"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o-NO" sz="1200" b="0" i="0" u="none" strike="noStrike" cap="none" smtClean="0">
                <a:solidFill>
                  <a:schemeClr val="dk1"/>
                </a:solidFill>
                <a:latin typeface="Calibri"/>
                <a:ea typeface="Calibri"/>
                <a:cs typeface="Calibri"/>
                <a:sym typeface="Calibri"/>
              </a:rPr>
              <a:t>3</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736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5550"/>
              <a:buFont typeface="Calibri"/>
              <a:buNone/>
            </a:pPr>
            <a:endParaRPr dirty="0"/>
          </a:p>
        </p:txBody>
      </p:sp>
      <p:sp>
        <p:nvSpPr>
          <p:cNvPr id="195" name="Google Shape;1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b="1" dirty="0">
                <a:solidFill>
                  <a:srgbClr val="FF0000"/>
                </a:solidFill>
              </a:rPr>
              <a:t>En sosial entreprenør er en bedrift som er tuftet på likeverd mellom samfunnsansvar og økonomisk bærekraft i sin forretningsfilosofi. En sosial entreprenør tilfører samfunnet merverdier ut over de tradisjonelle verdiene innenfor bedriftsøkonomiske tankesett. Det kan være merverdier i form av å hjelpe folk som faller utenfor arbeidslivet tilbake i jobb, tiltak som ivaretar  og forbedrer miljøet både sosialt og det grønne fotavtrykket, tekniske løsninger som bidrar til lettere hverdag og mindre ressursbruk, gjenbruk, driftstjenester, firmagaver etc.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b="1" dirty="0"/>
              <a:t>Hvorfor?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b-NO"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nb-NO" sz="1200" b="0" i="0" u="none" strike="noStrike" cap="none" dirty="0">
                <a:solidFill>
                  <a:schemeClr val="dk1"/>
                </a:solidFill>
                <a:latin typeface="Calibri"/>
                <a:ea typeface="Calibri"/>
                <a:cs typeface="Calibri"/>
                <a:sym typeface="Calibri"/>
              </a:rPr>
              <a:t>I Bevisste mener vi at folk står sentralt når det kommer til å bygge mer miljøvennlige og skaper de beste teknologiske løsninger innen eiendomsutvikling. Og det er derfor vårt fokus er på sosial bærekraft og sosial innovasjon.</a:t>
            </a:r>
          </a:p>
          <a:p>
            <a:pPr marL="0" marR="0" lvl="0" indent="0" algn="l" rtl="0">
              <a:spcBef>
                <a:spcPts val="0"/>
              </a:spcBef>
              <a:spcAft>
                <a:spcPts val="0"/>
              </a:spcAft>
              <a:buNone/>
            </a:pPr>
            <a:endParaRPr lang="nb-NO"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nb-NO" sz="1200" i="1" dirty="0">
                <a:latin typeface="Calibri" panose="020F0502020204030204" pitchFamily="34" charset="0"/>
                <a:cs typeface="Calibri" panose="020F0502020204030204" pitchFamily="34" charset="0"/>
              </a:rPr>
              <a:t>Dette betyr at den fysiske byen/tettstedet er med på å sette rammer for det sosiale livet i byen/tettstedet, og at det bygde miljøet er viktig for å kunne skape et godt bysamfunn for folket.</a:t>
            </a:r>
          </a:p>
          <a:p>
            <a:pPr marL="0" marR="0" lvl="0" indent="0" algn="l" rtl="0">
              <a:spcBef>
                <a:spcPts val="0"/>
              </a:spcBef>
              <a:spcAft>
                <a:spcPts val="0"/>
              </a:spcAft>
              <a:buNone/>
            </a:pPr>
            <a:endParaRPr lang="nb-NO"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nb-NO" sz="1200" b="1" i="0" u="none" strike="noStrike" cap="none" dirty="0">
                <a:solidFill>
                  <a:schemeClr val="dk1"/>
                </a:solidFill>
                <a:latin typeface="Calibri"/>
                <a:ea typeface="Calibri"/>
                <a:cs typeface="Calibri"/>
                <a:sym typeface="Calibri"/>
              </a:rPr>
              <a:t>Sosial entreprenører </a:t>
            </a:r>
            <a:r>
              <a:rPr lang="nb-NO" sz="1200" b="0" i="0" u="none" strike="noStrike" cap="none" dirty="0">
                <a:solidFill>
                  <a:schemeClr val="dk1"/>
                </a:solidFill>
                <a:latin typeface="Calibri"/>
                <a:ea typeface="Calibri"/>
                <a:cs typeface="Calibri"/>
                <a:sym typeface="Calibri"/>
              </a:rPr>
              <a:t>er de beste kvalifiserte folk der ute som kan dette. </a:t>
            </a:r>
            <a:r>
              <a:rPr lang="nb-NO" sz="1200" b="1" i="0" u="none" strike="noStrike" cap="none" dirty="0">
                <a:solidFill>
                  <a:schemeClr val="dk1"/>
                </a:solidFill>
                <a:latin typeface="Calibri"/>
                <a:ea typeface="Calibri"/>
                <a:cs typeface="Calibri"/>
                <a:sym typeface="Calibri"/>
              </a:rPr>
              <a:t>De er folk som ofte starte bedrifter med hensyn å takle en utfordring knyttet til sine erfaring, opplevelse, område og bomiljø. Hvis man er virkelig opptatt av å skape den mest attraktive nærings- og boligområde er man nødt til å involvere de riktige og relevant sosiale entreprenører i sine planlegging og prosjekt gjennomføring.</a:t>
            </a:r>
          </a:p>
        </p:txBody>
      </p:sp>
      <p:sp>
        <p:nvSpPr>
          <p:cNvPr id="122" name="Google Shape;12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31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b="1" dirty="0">
                <a:solidFill>
                  <a:srgbClr val="FF0000"/>
                </a:solidFill>
              </a:rPr>
              <a:t>En sosial entreprenør er en bedrift som er tuftet på likeverd mellom samfunnsansvar og økonomisk bærekraft i sin forretningsfilosofi. En sosial entreprenør tilfører samfunnet merverdier ut over de tradisjonelle verdiene innenfor bedriftsøkonomiske tankesett. Det kan være merverdier i form av å hjelpe folk som faller utenfor arbeidslivet tilbake i jobb, tiltak som ivaretar  og forbedrer miljøet både sosialt og det grønne fotavtrykket, tekniske løsninger som bidrar til lettere hverdag og mindre ressursbruk, gjenbruk, driftstjenester, firmagaver etc.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b-NO" b="1" dirty="0"/>
              <a:t>Hvorfor?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b-NO"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nb-NO" sz="1200" b="0" i="0" u="none" strike="noStrike" cap="none" dirty="0">
                <a:solidFill>
                  <a:schemeClr val="dk1"/>
                </a:solidFill>
                <a:latin typeface="Calibri"/>
                <a:ea typeface="Calibri"/>
                <a:cs typeface="Calibri"/>
                <a:sym typeface="Calibri"/>
              </a:rPr>
              <a:t>I Bevisste mener vi at folk står sentralt når det kommer til å bygge mer miljøvennlige og skaper de beste teknologiske løsninger innen eiendomsutvikling. Og det er derfor vårt fokus er på sosial bærekraft og sosial innovasjon.</a:t>
            </a:r>
          </a:p>
          <a:p>
            <a:pPr marL="0" marR="0" lvl="0" indent="0" algn="l" rtl="0">
              <a:spcBef>
                <a:spcPts val="0"/>
              </a:spcBef>
              <a:spcAft>
                <a:spcPts val="0"/>
              </a:spcAft>
              <a:buNone/>
            </a:pPr>
            <a:endParaRPr lang="nb-NO"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nb-NO" sz="1200" i="1" dirty="0">
                <a:latin typeface="Calibri" panose="020F0502020204030204" pitchFamily="34" charset="0"/>
                <a:cs typeface="Calibri" panose="020F0502020204030204" pitchFamily="34" charset="0"/>
              </a:rPr>
              <a:t>Dette betyr at den fysiske byen/tettstedet er med på å sette rammer for det sosiale livet i byen/tettstedet, og at det bygde miljøet er viktig for å kunne skape et godt bysamfunn for folket.</a:t>
            </a:r>
          </a:p>
          <a:p>
            <a:pPr marL="0" marR="0" lvl="0" indent="0" algn="l" rtl="0">
              <a:spcBef>
                <a:spcPts val="0"/>
              </a:spcBef>
              <a:spcAft>
                <a:spcPts val="0"/>
              </a:spcAft>
              <a:buNone/>
            </a:pPr>
            <a:endParaRPr lang="nb-NO"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nb-NO" sz="1200" b="1" i="0" u="none" strike="noStrike" cap="none" dirty="0">
                <a:solidFill>
                  <a:schemeClr val="dk1"/>
                </a:solidFill>
                <a:latin typeface="Calibri"/>
                <a:ea typeface="Calibri"/>
                <a:cs typeface="Calibri"/>
                <a:sym typeface="Calibri"/>
              </a:rPr>
              <a:t>Sosial entreprenører </a:t>
            </a:r>
            <a:r>
              <a:rPr lang="nb-NO" sz="1200" b="0" i="0" u="none" strike="noStrike" cap="none" dirty="0">
                <a:solidFill>
                  <a:schemeClr val="dk1"/>
                </a:solidFill>
                <a:latin typeface="Calibri"/>
                <a:ea typeface="Calibri"/>
                <a:cs typeface="Calibri"/>
                <a:sym typeface="Calibri"/>
              </a:rPr>
              <a:t>er de beste kvalifiserte folk der ute som kan dette. </a:t>
            </a:r>
            <a:r>
              <a:rPr lang="nb-NO" sz="1200" b="1" i="0" u="none" strike="noStrike" cap="none" dirty="0">
                <a:solidFill>
                  <a:schemeClr val="dk1"/>
                </a:solidFill>
                <a:latin typeface="Calibri"/>
                <a:ea typeface="Calibri"/>
                <a:cs typeface="Calibri"/>
                <a:sym typeface="Calibri"/>
              </a:rPr>
              <a:t>De er folk som ofte starte bedrifter med hensyn å takle en utfordring knyttet til sine erfaring, opplevelse, område og bomiljø. Hvis man er virkelig opptatt av å skape den mest attraktive nærings- og boligområde er man nødt til å involvere de riktige og relevant sosiale entreprenører i sine planlegging og prosjekt gjennomføring.</a:t>
            </a:r>
          </a:p>
        </p:txBody>
      </p:sp>
      <p:sp>
        <p:nvSpPr>
          <p:cNvPr id="122" name="Google Shape;12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7871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Gi eksempler under hver heading:</a:t>
            </a:r>
          </a:p>
          <a:p>
            <a:r>
              <a:rPr lang="nb-NO" b="1" dirty="0"/>
              <a:t>Match: Mora Di og Gammel Nok</a:t>
            </a:r>
          </a:p>
          <a:p>
            <a:r>
              <a:rPr lang="nb-NO" b="1" dirty="0"/>
              <a:t>Innsikt: JM Visjonsseminar</a:t>
            </a:r>
          </a:p>
          <a:p>
            <a:r>
              <a:rPr lang="nb-NO" b="1" dirty="0"/>
              <a:t>Idé: </a:t>
            </a:r>
            <a:r>
              <a:rPr lang="nb-NO" b="1" dirty="0" err="1"/>
              <a:t>Rådgivng</a:t>
            </a:r>
            <a:r>
              <a:rPr lang="nb-NO" b="1" dirty="0"/>
              <a:t>, prosjekt og prosessledelse for å realisere visjonen</a:t>
            </a:r>
          </a:p>
          <a:p>
            <a:endParaRPr lang="nb-NO" b="1" dirty="0"/>
          </a:p>
          <a:p>
            <a:r>
              <a:rPr lang="nb-NO" b="1" dirty="0"/>
              <a:t>Vi er opptatt av å møte behovene og strekker oss </a:t>
            </a:r>
            <a:r>
              <a:rPr lang="nb-NO" b="1" dirty="0" err="1"/>
              <a:t>beyond</a:t>
            </a:r>
            <a:r>
              <a:rPr lang="nb-NO" b="1" dirty="0"/>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o-NO" sz="1200" b="0" i="0" u="none" strike="noStrike" cap="none" smtClean="0">
                <a:solidFill>
                  <a:schemeClr val="dk1"/>
                </a:solidFill>
                <a:latin typeface="Calibri"/>
                <a:ea typeface="Calibri"/>
                <a:cs typeface="Calibri"/>
                <a:sym typeface="Calibri"/>
              </a:rPr>
              <a:t>7</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018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nb-NO" b="1" dirty="0"/>
              <a:t>Vi skal fremme historiene gjennom våre kanaler. Vi skal vise Norge og hele verden at sosial bærekraft er ikke bare lønnsom og nødvendig. Det er skikkelig givende og gøy også.</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o-NO" sz="1200" b="0" i="0" u="none" strike="noStrike" cap="none" smtClean="0">
                <a:solidFill>
                  <a:schemeClr val="dk1"/>
                </a:solidFill>
                <a:latin typeface="Calibri"/>
                <a:ea typeface="Calibri"/>
                <a:cs typeface="Calibri"/>
                <a:sym typeface="Calibri"/>
              </a:rPr>
              <a:t>8</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112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nb-NO" b="1" dirty="0"/>
              <a:t>Vi skal fremme historiene gjennom våre kanaler. Vi skal vise Norge og hele verden at sosial bærekraft er ikke bare lønnsom og nødvendig. Det er skikkelig givende og gøy også.</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o-NO" sz="1200" b="0" i="0" u="none" strike="noStrike" cap="none" smtClean="0">
                <a:solidFill>
                  <a:schemeClr val="dk1"/>
                </a:solidFill>
                <a:latin typeface="Calibri"/>
                <a:ea typeface="Calibri"/>
                <a:cs typeface="Calibri"/>
                <a:sym typeface="Calibri"/>
              </a:rPr>
              <a:t>9</a:t>
            </a:fld>
            <a:endParaRPr lang="no-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2692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1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tiff"/><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5.tiff"/><Relationship Id="rId7" Type="http://schemas.openxmlformats.org/officeDocument/2006/relationships/image" Target="../media/image49.tif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tiff"/><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alpha val="44000"/>
          </a:schemeClr>
        </a:solidFill>
        <a:effectLst/>
      </p:bgPr>
    </p:bg>
    <p:spTree>
      <p:nvGrpSpPr>
        <p:cNvPr id="1" name="Shape 100"/>
        <p:cNvGrpSpPr/>
        <p:nvPr/>
      </p:nvGrpSpPr>
      <p:grpSpPr>
        <a:xfrm>
          <a:off x="0" y="0"/>
          <a:ext cx="0" cy="0"/>
          <a:chOff x="0" y="0"/>
          <a:chExt cx="0" cy="0"/>
        </a:xfrm>
      </p:grpSpPr>
      <p:pic>
        <p:nvPicPr>
          <p:cNvPr id="2" name="Picture 1">
            <a:extLst>
              <a:ext uri="{FF2B5EF4-FFF2-40B4-BE49-F238E27FC236}">
                <a16:creationId xmlns:a16="http://schemas.microsoft.com/office/drawing/2014/main" id="{D44B3294-89A8-364D-A8D9-06D45CA5AF6B}"/>
              </a:ext>
            </a:extLst>
          </p:cNvPr>
          <p:cNvPicPr>
            <a:picLocks noChangeAspect="1"/>
          </p:cNvPicPr>
          <p:nvPr/>
        </p:nvPicPr>
        <p:blipFill>
          <a:blip r:embed="rId3" cstate="print">
            <a:alphaModFix amt="75000"/>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dk1"/>
          </a:solidFill>
        </p:spPr>
      </p:pic>
      <p:pic>
        <p:nvPicPr>
          <p:cNvPr id="102" name="Google Shape;102;p15"/>
          <p:cNvPicPr preferRelativeResize="0"/>
          <p:nvPr/>
        </p:nvPicPr>
        <p:blipFill rotWithShape="1">
          <a:blip r:embed="rId4">
            <a:alphaModFix/>
          </a:blip>
          <a:srcRect/>
          <a:stretch/>
        </p:blipFill>
        <p:spPr>
          <a:xfrm>
            <a:off x="621052" y="4638643"/>
            <a:ext cx="10949895" cy="21213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Shape 168"/>
        <p:cNvGrpSpPr/>
        <p:nvPr/>
      </p:nvGrpSpPr>
      <p:grpSpPr>
        <a:xfrm>
          <a:off x="0" y="0"/>
          <a:ext cx="0" cy="0"/>
          <a:chOff x="0" y="0"/>
          <a:chExt cx="0" cy="0"/>
        </a:xfrm>
      </p:grpSpPr>
      <p:sp>
        <p:nvSpPr>
          <p:cNvPr id="173" name="Google Shape;173;p21"/>
          <p:cNvSpPr/>
          <p:nvPr/>
        </p:nvSpPr>
        <p:spPr>
          <a:xfrm>
            <a:off x="1340981" y="4588839"/>
            <a:ext cx="2035500" cy="1249800"/>
          </a:xfrm>
          <a:prstGeom prst="rect">
            <a:avLst/>
          </a:prstGeom>
          <a:solidFill>
            <a:srgbClr val="F3D5C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Helvetica Neue"/>
              <a:buChar char="•"/>
            </a:pPr>
            <a:r>
              <a:rPr lang="nb-NO" sz="2000" i="0" u="none" strike="noStrike" cap="none" dirty="0">
                <a:solidFill>
                  <a:schemeClr val="dk1"/>
                </a:solidFill>
                <a:latin typeface="Calibri" panose="020F0502020204030204" pitchFamily="34" charset="0"/>
                <a:ea typeface="Helvetica Neue"/>
                <a:cs typeface="Calibri" panose="020F0502020204030204" pitchFamily="34" charset="0"/>
                <a:sym typeface="Helvetica Neue"/>
              </a:rPr>
              <a:t>Flytt</a:t>
            </a:r>
            <a:r>
              <a:rPr lang="no-NO" sz="2000" i="0" u="none" strike="noStrike" cap="none" dirty="0">
                <a:solidFill>
                  <a:schemeClr val="dk1"/>
                </a:solidFill>
                <a:latin typeface="Calibri" panose="020F0502020204030204" pitchFamily="34" charset="0"/>
                <a:ea typeface="Helvetica Neue"/>
                <a:cs typeface="Calibri" panose="020F0502020204030204" pitchFamily="34" charset="0"/>
                <a:sym typeface="Helvetica Neue"/>
              </a:rPr>
              <a:t>ing</a:t>
            </a:r>
            <a:endParaRPr sz="2000" dirty="0">
              <a:latin typeface="Calibri" panose="020F0502020204030204" pitchFamily="34" charset="0"/>
              <a:ea typeface="Helvetica Neue"/>
              <a:cs typeface="Calibri" panose="020F0502020204030204" pitchFamily="34" charset="0"/>
              <a:sym typeface="Helvetica Neue"/>
            </a:endParaRPr>
          </a:p>
          <a:p>
            <a:pPr marL="285750" marR="0" lvl="0" indent="-285750" algn="l" rtl="0">
              <a:spcBef>
                <a:spcPts val="0"/>
              </a:spcBef>
              <a:spcAft>
                <a:spcPts val="0"/>
              </a:spcAft>
              <a:buClr>
                <a:schemeClr val="dk1"/>
              </a:buClr>
              <a:buSzPts val="1800"/>
              <a:buFont typeface="Helvetica Neue"/>
              <a:buChar char="•"/>
            </a:pPr>
            <a:r>
              <a:rPr lang="no-NO" sz="2000" i="0" u="none" strike="noStrike" cap="none" dirty="0">
                <a:solidFill>
                  <a:schemeClr val="dk1"/>
                </a:solidFill>
                <a:latin typeface="Calibri" panose="020F0502020204030204" pitchFamily="34" charset="0"/>
                <a:ea typeface="Helvetica Neue"/>
                <a:cs typeface="Calibri" panose="020F0502020204030204" pitchFamily="34" charset="0"/>
                <a:sym typeface="Helvetica Neue"/>
              </a:rPr>
              <a:t>Avfallskjøring</a:t>
            </a:r>
            <a:endParaRPr sz="2000" dirty="0">
              <a:latin typeface="Calibri" panose="020F0502020204030204" pitchFamily="34" charset="0"/>
              <a:ea typeface="Helvetica Neue"/>
              <a:cs typeface="Calibri" panose="020F0502020204030204" pitchFamily="34" charset="0"/>
              <a:sym typeface="Helvetica Neue"/>
            </a:endParaRPr>
          </a:p>
          <a:p>
            <a:pPr marL="285750" marR="0" lvl="0" indent="-285750" algn="l" rtl="0">
              <a:spcBef>
                <a:spcPts val="0"/>
              </a:spcBef>
              <a:spcAft>
                <a:spcPts val="0"/>
              </a:spcAft>
              <a:buClr>
                <a:schemeClr val="dk1"/>
              </a:buClr>
              <a:buSzPts val="1800"/>
              <a:buFont typeface="Helvetica Neue"/>
              <a:buChar char="•"/>
            </a:pPr>
            <a:r>
              <a:rPr lang="nb-NO" sz="2000" i="0" u="none" strike="noStrike" cap="none" dirty="0">
                <a:solidFill>
                  <a:schemeClr val="dk1"/>
                </a:solidFill>
                <a:latin typeface="Calibri" panose="020F0502020204030204" pitchFamily="34" charset="0"/>
                <a:ea typeface="Helvetica Neue"/>
                <a:cs typeface="Calibri" panose="020F0502020204030204" pitchFamily="34" charset="0"/>
                <a:sym typeface="Helvetica Neue"/>
              </a:rPr>
              <a:t>Sjauing</a:t>
            </a:r>
            <a:endParaRPr sz="2000" dirty="0">
              <a:latin typeface="Calibri" panose="020F0502020204030204" pitchFamily="34" charset="0"/>
              <a:ea typeface="Helvetica Neue"/>
              <a:cs typeface="Calibri" panose="020F0502020204030204" pitchFamily="34" charset="0"/>
              <a:sym typeface="Helvetica Neue"/>
            </a:endParaRPr>
          </a:p>
          <a:p>
            <a:pPr marL="285750" marR="0" lvl="0" indent="-285750" algn="l" rtl="0">
              <a:spcBef>
                <a:spcPts val="0"/>
              </a:spcBef>
              <a:spcAft>
                <a:spcPts val="0"/>
              </a:spcAft>
              <a:buClr>
                <a:schemeClr val="dk1"/>
              </a:buClr>
              <a:buSzPts val="1800"/>
              <a:buFont typeface="Helvetica Neue"/>
              <a:buChar char="•"/>
            </a:pPr>
            <a:r>
              <a:rPr lang="no-NO" sz="2000" i="0" u="none" strike="noStrike" cap="none" dirty="0">
                <a:solidFill>
                  <a:schemeClr val="dk1"/>
                </a:solidFill>
                <a:latin typeface="Calibri" panose="020F0502020204030204" pitchFamily="34" charset="0"/>
                <a:ea typeface="Helvetica Neue"/>
                <a:cs typeface="Calibri" panose="020F0502020204030204" pitchFamily="34" charset="0"/>
                <a:sym typeface="Helvetica Neue"/>
              </a:rPr>
              <a:t>Gressklipping</a:t>
            </a:r>
            <a:endParaRPr sz="2000" dirty="0">
              <a:latin typeface="Calibri" panose="020F0502020204030204" pitchFamily="34" charset="0"/>
              <a:ea typeface="Helvetica Neue"/>
              <a:cs typeface="Calibri" panose="020F0502020204030204" pitchFamily="34" charset="0"/>
              <a:sym typeface="Helvetica Neue"/>
            </a:endParaRPr>
          </a:p>
        </p:txBody>
      </p:sp>
      <p:sp>
        <p:nvSpPr>
          <p:cNvPr id="174" name="Google Shape;174;p21"/>
          <p:cNvSpPr/>
          <p:nvPr/>
        </p:nvSpPr>
        <p:spPr>
          <a:xfrm>
            <a:off x="4672857" y="4581849"/>
            <a:ext cx="2381250" cy="1249800"/>
          </a:xfrm>
          <a:prstGeom prst="rect">
            <a:avLst/>
          </a:prstGeom>
          <a:solidFill>
            <a:srgbClr val="F3D5C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342900" lvl="0" indent="-342900">
              <a:buFont typeface="Arial" panose="020B0604020202020204" pitchFamily="34" charset="0"/>
              <a:buChar char="•"/>
            </a:pPr>
            <a:r>
              <a:rPr lang="nb-NO" sz="2000" dirty="0">
                <a:solidFill>
                  <a:schemeClr val="dk1"/>
                </a:solidFill>
                <a:latin typeface="Calibri" panose="020F0502020204030204" pitchFamily="34" charset="0"/>
                <a:ea typeface="Helvetica Neue"/>
                <a:cs typeface="Calibri" panose="020F0502020204030204" pitchFamily="34" charset="0"/>
                <a:sym typeface="Helvetica Neue"/>
              </a:rPr>
              <a:t>Mobilt verksted</a:t>
            </a:r>
            <a:endParaRPr lang="nb-NO" sz="2000"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nb-NO" sz="2000" dirty="0">
                <a:solidFill>
                  <a:schemeClr val="dk1"/>
                </a:solidFill>
                <a:latin typeface="Calibri" panose="020F0502020204030204" pitchFamily="34" charset="0"/>
                <a:ea typeface="Helvetica Neue"/>
                <a:cs typeface="Calibri" panose="020F0502020204030204" pitchFamily="34" charset="0"/>
                <a:sym typeface="Helvetica Neue"/>
              </a:rPr>
              <a:t>Sykkelfiks</a:t>
            </a:r>
          </a:p>
          <a:p>
            <a:pPr marL="342900" lvl="0" indent="-342900">
              <a:buFont typeface="Arial" panose="020B0604020202020204" pitchFamily="34" charset="0"/>
              <a:buChar char="•"/>
            </a:pPr>
            <a:r>
              <a:rPr lang="nb-NO" sz="2000" dirty="0">
                <a:solidFill>
                  <a:schemeClr val="dk1"/>
                </a:solidFill>
                <a:latin typeface="Calibri" panose="020F0502020204030204" pitchFamily="34" charset="0"/>
                <a:ea typeface="Helvetica Neue"/>
                <a:cs typeface="Calibri" panose="020F0502020204030204" pitchFamily="34" charset="0"/>
                <a:sym typeface="Helvetica Neue"/>
              </a:rPr>
              <a:t>Vintersykling</a:t>
            </a:r>
            <a:endParaRPr lang="nb-NO" sz="20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75" name="Google Shape;175;p21"/>
          <p:cNvSpPr/>
          <p:nvPr/>
        </p:nvSpPr>
        <p:spPr>
          <a:xfrm>
            <a:off x="7843018" y="4588839"/>
            <a:ext cx="3259200" cy="1733733"/>
          </a:xfrm>
          <a:prstGeom prst="rect">
            <a:avLst/>
          </a:prstGeom>
          <a:solidFill>
            <a:srgbClr val="F3D5C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nb-NO" sz="1800" dirty="0">
                <a:latin typeface="Helvetica Neue"/>
                <a:ea typeface="Helvetica Neue"/>
                <a:cs typeface="Helvetica Neue"/>
                <a:sym typeface="Helvetica Neue"/>
              </a:rPr>
              <a:t>Produsere og selge fuglekasser, </a:t>
            </a:r>
            <a:r>
              <a:rPr lang="nb-NO" sz="1800" dirty="0" err="1">
                <a:latin typeface="Helvetica Neue"/>
                <a:ea typeface="Helvetica Neue"/>
                <a:cs typeface="Helvetica Neue"/>
                <a:sym typeface="Helvetica Neue"/>
              </a:rPr>
              <a:t>uglekasser</a:t>
            </a:r>
            <a:r>
              <a:rPr lang="nb-NO" sz="1800" dirty="0">
                <a:latin typeface="Helvetica Neue"/>
                <a:ea typeface="Helvetica Neue"/>
                <a:cs typeface="Helvetica Neue"/>
                <a:sym typeface="Helvetica Neue"/>
              </a:rPr>
              <a:t>, flaggermus kasser og ekornkasser for å bidra til bedre byøkologi.</a:t>
            </a:r>
            <a:endParaRPr lang="nb-NO" sz="1800" dirty="0">
              <a:solidFill>
                <a:schemeClr val="dk1"/>
              </a:solidFill>
              <a:latin typeface="Helvetica Neue"/>
              <a:ea typeface="Helvetica Neue"/>
              <a:cs typeface="Helvetica Neue"/>
              <a:sym typeface="Helvetica Neue"/>
            </a:endParaRPr>
          </a:p>
        </p:txBody>
      </p:sp>
      <p:sp>
        <p:nvSpPr>
          <p:cNvPr id="177" name="Google Shape;177;p21"/>
          <p:cNvSpPr txBox="1"/>
          <p:nvPr/>
        </p:nvSpPr>
        <p:spPr>
          <a:xfrm>
            <a:off x="996043" y="0"/>
            <a:ext cx="10106175" cy="1325700"/>
          </a:xfrm>
          <a:prstGeom prst="rect">
            <a:avLst/>
          </a:prstGeom>
          <a:noFill/>
          <a:ln>
            <a:noFill/>
          </a:ln>
        </p:spPr>
        <p:txBody>
          <a:bodyPr spcFirstLastPara="1" wrap="square" lIns="91425" tIns="45700" rIns="91425" bIns="45700" anchor="ctr" anchorCtr="0">
            <a:noAutofit/>
          </a:bodyPr>
          <a:lstStyle/>
          <a:p>
            <a:pPr lvl="0" algn="ctr">
              <a:lnSpc>
                <a:spcPct val="90000"/>
              </a:lnSpc>
              <a:buClr>
                <a:schemeClr val="dk1"/>
              </a:buClr>
              <a:buSzPts val="4000"/>
            </a:pPr>
            <a:r>
              <a:rPr lang="nb-NO" sz="4400" b="1" dirty="0">
                <a:solidFill>
                  <a:schemeClr val="dk1"/>
                </a:solidFill>
                <a:latin typeface="Calibri"/>
                <a:ea typeface="Calibri"/>
                <a:cs typeface="Calibri"/>
                <a:sym typeface="Calibri"/>
              </a:rPr>
              <a:t>Bærekraftig drift</a:t>
            </a:r>
            <a:endParaRPr lang="nb-NO" sz="4400" dirty="0"/>
          </a:p>
        </p:txBody>
      </p:sp>
      <p:pic>
        <p:nvPicPr>
          <p:cNvPr id="2" name="Picture 1">
            <a:extLst>
              <a:ext uri="{FF2B5EF4-FFF2-40B4-BE49-F238E27FC236}">
                <a16:creationId xmlns:a16="http://schemas.microsoft.com/office/drawing/2014/main" id="{64EE16DC-40A7-C14B-B7DC-AF6621381371}"/>
              </a:ext>
            </a:extLst>
          </p:cNvPr>
          <p:cNvPicPr>
            <a:picLocks noChangeAspect="1"/>
          </p:cNvPicPr>
          <p:nvPr/>
        </p:nvPicPr>
        <p:blipFill>
          <a:blip r:embed="rId3"/>
          <a:stretch>
            <a:fillRect/>
          </a:stretch>
        </p:blipFill>
        <p:spPr>
          <a:xfrm>
            <a:off x="330268" y="1528660"/>
            <a:ext cx="4056927" cy="3060915"/>
          </a:xfrm>
          <a:prstGeom prst="rect">
            <a:avLst/>
          </a:prstGeom>
        </p:spPr>
      </p:pic>
      <p:pic>
        <p:nvPicPr>
          <p:cNvPr id="13" name="Google Shape;148;p19" descr="A close up of a logo&#10;&#10;Description generated with very high confidence">
            <a:extLst>
              <a:ext uri="{FF2B5EF4-FFF2-40B4-BE49-F238E27FC236}">
                <a16:creationId xmlns:a16="http://schemas.microsoft.com/office/drawing/2014/main" id="{0674D8D1-53BD-0343-B808-176ECDD6A1FB}"/>
              </a:ext>
            </a:extLst>
          </p:cNvPr>
          <p:cNvPicPr preferRelativeResize="0"/>
          <p:nvPr/>
        </p:nvPicPr>
        <p:blipFill rotWithShape="1">
          <a:blip r:embed="rId4">
            <a:alphaModFix/>
          </a:blip>
          <a:srcRect/>
          <a:stretch/>
        </p:blipFill>
        <p:spPr>
          <a:xfrm>
            <a:off x="4672857" y="1868492"/>
            <a:ext cx="2381250" cy="2381250"/>
          </a:xfrm>
          <a:prstGeom prst="rect">
            <a:avLst/>
          </a:prstGeom>
          <a:noFill/>
          <a:ln>
            <a:solidFill>
              <a:schemeClr val="accent6"/>
            </a:solidFill>
          </a:ln>
        </p:spPr>
      </p:pic>
      <p:sp>
        <p:nvSpPr>
          <p:cNvPr id="14" name="Google Shape;145;p19" descr="A drawing of a person&#10;&#10;Description generated with high confidence">
            <a:extLst>
              <a:ext uri="{FF2B5EF4-FFF2-40B4-BE49-F238E27FC236}">
                <a16:creationId xmlns:a16="http://schemas.microsoft.com/office/drawing/2014/main" id="{928476A4-47ED-C94C-9616-1B23371D27A3}"/>
              </a:ext>
            </a:extLst>
          </p:cNvPr>
          <p:cNvSpPr/>
          <p:nvPr/>
        </p:nvSpPr>
        <p:spPr>
          <a:xfrm>
            <a:off x="8346268" y="1868492"/>
            <a:ext cx="2252700" cy="2409300"/>
          </a:xfrm>
          <a:prstGeom prst="ellipse">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Shape 168"/>
        <p:cNvGrpSpPr/>
        <p:nvPr/>
      </p:nvGrpSpPr>
      <p:grpSpPr>
        <a:xfrm>
          <a:off x="0" y="0"/>
          <a:ext cx="0" cy="0"/>
          <a:chOff x="0" y="0"/>
          <a:chExt cx="0" cy="0"/>
        </a:xfrm>
      </p:grpSpPr>
      <p:pic>
        <p:nvPicPr>
          <p:cNvPr id="171" name="Google Shape;171;p21" descr="A person sitting on a table&#10;&#10;Description generated with high confidence"/>
          <p:cNvPicPr preferRelativeResize="0"/>
          <p:nvPr/>
        </p:nvPicPr>
        <p:blipFill rotWithShape="1">
          <a:blip r:embed="rId3">
            <a:alphaModFix/>
          </a:blip>
          <a:srcRect/>
          <a:stretch/>
        </p:blipFill>
        <p:spPr>
          <a:xfrm>
            <a:off x="9028339" y="2542269"/>
            <a:ext cx="2652578" cy="1730807"/>
          </a:xfrm>
          <a:prstGeom prst="rect">
            <a:avLst/>
          </a:prstGeom>
          <a:noFill/>
          <a:ln>
            <a:noFill/>
          </a:ln>
        </p:spPr>
      </p:pic>
      <p:pic>
        <p:nvPicPr>
          <p:cNvPr id="172" name="Google Shape;172;p21"/>
          <p:cNvPicPr preferRelativeResize="0"/>
          <p:nvPr/>
        </p:nvPicPr>
        <p:blipFill rotWithShape="1">
          <a:blip r:embed="rId4">
            <a:alphaModFix/>
          </a:blip>
          <a:srcRect/>
          <a:stretch/>
        </p:blipFill>
        <p:spPr>
          <a:xfrm>
            <a:off x="9316350" y="1722379"/>
            <a:ext cx="2076557" cy="698536"/>
          </a:xfrm>
          <a:prstGeom prst="rect">
            <a:avLst/>
          </a:prstGeom>
          <a:noFill/>
          <a:ln>
            <a:noFill/>
          </a:ln>
        </p:spPr>
      </p:pic>
      <p:sp>
        <p:nvSpPr>
          <p:cNvPr id="173" name="Google Shape;173;p21"/>
          <p:cNvSpPr/>
          <p:nvPr/>
        </p:nvSpPr>
        <p:spPr>
          <a:xfrm>
            <a:off x="449450" y="4394431"/>
            <a:ext cx="3377945" cy="1249800"/>
          </a:xfrm>
          <a:prstGeom prst="rect">
            <a:avLst/>
          </a:prstGeom>
          <a:solidFill>
            <a:srgbClr val="F3D5C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buClr>
                <a:schemeClr val="dk1"/>
              </a:buClr>
              <a:buSzPts val="1800"/>
            </a:pPr>
            <a:r>
              <a:rPr lang="nb-NO" sz="2000" dirty="0">
                <a:latin typeface="Calibri" panose="020F0502020204030204" pitchFamily="34" charset="0"/>
                <a:cs typeface="Calibri" panose="020F0502020204030204" pitchFamily="34" charset="0"/>
              </a:rPr>
              <a:t>Digitale medvirkningsløsninger som kan brukes av utbyggere og utviklere som trenger innspill fra innbyggere</a:t>
            </a:r>
            <a:endParaRPr sz="2000" dirty="0">
              <a:latin typeface="Calibri" panose="020F0502020204030204" pitchFamily="34" charset="0"/>
              <a:ea typeface="Helvetica Neue"/>
              <a:cs typeface="Calibri" panose="020F0502020204030204" pitchFamily="34" charset="0"/>
              <a:sym typeface="Helvetica Neue"/>
            </a:endParaRPr>
          </a:p>
        </p:txBody>
      </p:sp>
      <p:sp>
        <p:nvSpPr>
          <p:cNvPr id="174" name="Google Shape;174;p21"/>
          <p:cNvSpPr/>
          <p:nvPr/>
        </p:nvSpPr>
        <p:spPr>
          <a:xfrm>
            <a:off x="4378112" y="4394431"/>
            <a:ext cx="3796200" cy="1249800"/>
          </a:xfrm>
          <a:prstGeom prst="rect">
            <a:avLst/>
          </a:prstGeom>
          <a:solidFill>
            <a:srgbClr val="F3D5C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2000" i="0" u="none" strike="noStrike" cap="none" dirty="0">
                <a:solidFill>
                  <a:schemeClr val="dk1"/>
                </a:solidFill>
                <a:latin typeface="Calibri" panose="020F0502020204030204" pitchFamily="34" charset="0"/>
                <a:ea typeface="Helvetica Neue"/>
                <a:cs typeface="Calibri" panose="020F0502020204030204" pitchFamily="34" charset="0"/>
                <a:sym typeface="Helvetica Neue"/>
              </a:rPr>
              <a:t>Ekstraksjon og re-distribusjon av høy kvalitet bygnings komponenter, og byggematerialer</a:t>
            </a:r>
            <a:endParaRPr sz="2000" dirty="0">
              <a:solidFill>
                <a:schemeClr val="dk1"/>
              </a:solidFill>
              <a:latin typeface="Calibri" panose="020F0502020204030204" pitchFamily="34" charset="0"/>
              <a:ea typeface="Helvetica Neue"/>
              <a:cs typeface="Calibri" panose="020F0502020204030204" pitchFamily="34" charset="0"/>
              <a:sym typeface="Helvetica Neue"/>
            </a:endParaRPr>
          </a:p>
        </p:txBody>
      </p:sp>
      <p:sp>
        <p:nvSpPr>
          <p:cNvPr id="175" name="Google Shape;175;p21"/>
          <p:cNvSpPr/>
          <p:nvPr/>
        </p:nvSpPr>
        <p:spPr>
          <a:xfrm>
            <a:off x="8725029" y="4394431"/>
            <a:ext cx="3259200" cy="1733733"/>
          </a:xfrm>
          <a:prstGeom prst="rect">
            <a:avLst/>
          </a:prstGeom>
          <a:solidFill>
            <a:srgbClr val="F3D5C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Helvetica Neue"/>
              <a:buChar char="•"/>
            </a:pPr>
            <a:r>
              <a:rPr lang="no-NO" sz="2000" dirty="0">
                <a:solidFill>
                  <a:schemeClr val="dk1"/>
                </a:solidFill>
                <a:latin typeface="Calibri" panose="020F0502020204030204" pitchFamily="34" charset="0"/>
                <a:ea typeface="Helvetica Neue"/>
                <a:cs typeface="Calibri" panose="020F0502020204030204" pitchFamily="34" charset="0"/>
                <a:sym typeface="Helvetica Neue"/>
              </a:rPr>
              <a:t>Vaktmester tjenester</a:t>
            </a:r>
            <a:endParaRPr sz="2000" dirty="0">
              <a:latin typeface="Calibri" panose="020F0502020204030204" pitchFamily="34" charset="0"/>
              <a:ea typeface="Helvetica Neue"/>
              <a:cs typeface="Calibri" panose="020F0502020204030204" pitchFamily="34" charset="0"/>
              <a:sym typeface="Helvetica Neue"/>
            </a:endParaRPr>
          </a:p>
          <a:p>
            <a:pPr marL="285750" marR="0" lvl="0" indent="-285750" algn="l" rtl="0">
              <a:spcBef>
                <a:spcPts val="0"/>
              </a:spcBef>
              <a:spcAft>
                <a:spcPts val="0"/>
              </a:spcAft>
              <a:buClr>
                <a:schemeClr val="dk1"/>
              </a:buClr>
              <a:buSzPts val="1800"/>
              <a:buFont typeface="Helvetica Neue"/>
              <a:buChar char="•"/>
            </a:pPr>
            <a:r>
              <a:rPr lang="no-NO" sz="2000" dirty="0">
                <a:solidFill>
                  <a:schemeClr val="dk1"/>
                </a:solidFill>
                <a:latin typeface="Calibri" panose="020F0502020204030204" pitchFamily="34" charset="0"/>
                <a:ea typeface="Helvetica Neue"/>
                <a:cs typeface="Calibri" panose="020F0502020204030204" pitchFamily="34" charset="0"/>
                <a:sym typeface="Helvetica Neue"/>
              </a:rPr>
              <a:t>Rens av tepper</a:t>
            </a:r>
            <a:endParaRPr sz="2000" dirty="0">
              <a:latin typeface="Calibri" panose="020F0502020204030204" pitchFamily="34" charset="0"/>
              <a:ea typeface="Helvetica Neue"/>
              <a:cs typeface="Calibri" panose="020F0502020204030204" pitchFamily="34" charset="0"/>
              <a:sym typeface="Helvetica Neue"/>
            </a:endParaRPr>
          </a:p>
          <a:p>
            <a:pPr marL="285750" marR="0" lvl="0" indent="-285750" algn="l" rtl="0">
              <a:spcBef>
                <a:spcPts val="0"/>
              </a:spcBef>
              <a:spcAft>
                <a:spcPts val="0"/>
              </a:spcAft>
              <a:buClr>
                <a:schemeClr val="dk1"/>
              </a:buClr>
              <a:buSzPts val="1800"/>
              <a:buFont typeface="Helvetica Neue"/>
              <a:buChar char="•"/>
            </a:pPr>
            <a:r>
              <a:rPr lang="no-NO" sz="2000" dirty="0">
                <a:solidFill>
                  <a:schemeClr val="dk1"/>
                </a:solidFill>
                <a:latin typeface="Calibri" panose="020F0502020204030204" pitchFamily="34" charset="0"/>
                <a:ea typeface="Helvetica Neue"/>
                <a:cs typeface="Calibri" panose="020F0502020204030204" pitchFamily="34" charset="0"/>
                <a:sym typeface="Helvetica Neue"/>
              </a:rPr>
              <a:t>Hovedrengjøring av lokaler</a:t>
            </a:r>
            <a:endParaRPr sz="2000" dirty="0">
              <a:latin typeface="Calibri" panose="020F0502020204030204" pitchFamily="34" charset="0"/>
              <a:ea typeface="Helvetica Neue"/>
              <a:cs typeface="Calibri" panose="020F0502020204030204" pitchFamily="34" charset="0"/>
              <a:sym typeface="Helvetica Neue"/>
            </a:endParaRPr>
          </a:p>
          <a:p>
            <a:pPr marL="285750" marR="0" lvl="0" indent="-285750" algn="l" rtl="0">
              <a:spcBef>
                <a:spcPts val="0"/>
              </a:spcBef>
              <a:spcAft>
                <a:spcPts val="0"/>
              </a:spcAft>
              <a:buClr>
                <a:schemeClr val="dk1"/>
              </a:buClr>
              <a:buSzPts val="1800"/>
              <a:buFont typeface="Helvetica Neue"/>
              <a:buChar char="•"/>
            </a:pPr>
            <a:r>
              <a:rPr lang="no-NO" sz="2000" dirty="0">
                <a:solidFill>
                  <a:schemeClr val="dk1"/>
                </a:solidFill>
                <a:latin typeface="Calibri" panose="020F0502020204030204" pitchFamily="34" charset="0"/>
                <a:ea typeface="Helvetica Neue"/>
                <a:cs typeface="Calibri" panose="020F0502020204030204" pitchFamily="34" charset="0"/>
                <a:sym typeface="Helvetica Neue"/>
              </a:rPr>
              <a:t>Rens av møbler</a:t>
            </a:r>
            <a:endParaRPr sz="2000" dirty="0">
              <a:latin typeface="Calibri" panose="020F0502020204030204" pitchFamily="34" charset="0"/>
              <a:ea typeface="Helvetica Neue"/>
              <a:cs typeface="Calibri" panose="020F0502020204030204" pitchFamily="34" charset="0"/>
              <a:sym typeface="Helvetica Neue"/>
            </a:endParaRPr>
          </a:p>
          <a:p>
            <a:pPr marL="285750" marR="0" lvl="0" indent="-285750" algn="l" rtl="0">
              <a:spcBef>
                <a:spcPts val="0"/>
              </a:spcBef>
              <a:spcAft>
                <a:spcPts val="0"/>
              </a:spcAft>
              <a:buClr>
                <a:schemeClr val="dk1"/>
              </a:buClr>
              <a:buSzPts val="1800"/>
              <a:buFont typeface="Helvetica Neue"/>
              <a:buChar char="•"/>
            </a:pPr>
            <a:r>
              <a:rPr lang="no-NO" sz="2000" dirty="0">
                <a:solidFill>
                  <a:schemeClr val="dk1"/>
                </a:solidFill>
                <a:latin typeface="Calibri" panose="020F0502020204030204" pitchFamily="34" charset="0"/>
                <a:ea typeface="Helvetica Neue"/>
                <a:cs typeface="Calibri" panose="020F0502020204030204" pitchFamily="34" charset="0"/>
                <a:sym typeface="Helvetica Neue"/>
              </a:rPr>
              <a:t>Flyttevask bolig og næring</a:t>
            </a:r>
            <a:endParaRPr sz="20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3" name="Picture 2">
            <a:extLst>
              <a:ext uri="{FF2B5EF4-FFF2-40B4-BE49-F238E27FC236}">
                <a16:creationId xmlns:a16="http://schemas.microsoft.com/office/drawing/2014/main" id="{8B0C2309-4031-5B40-9BC1-DE260487F06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70955" y="2071647"/>
            <a:ext cx="3999844" cy="1183954"/>
          </a:xfrm>
          <a:prstGeom prst="rect">
            <a:avLst/>
          </a:prstGeom>
        </p:spPr>
      </p:pic>
      <p:pic>
        <p:nvPicPr>
          <p:cNvPr id="4" name="Picture 3">
            <a:extLst>
              <a:ext uri="{FF2B5EF4-FFF2-40B4-BE49-F238E27FC236}">
                <a16:creationId xmlns:a16="http://schemas.microsoft.com/office/drawing/2014/main" id="{1FEAB038-CCEE-544A-89E1-3F35E6C6A45D}"/>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0534"/>
                    </a14:imgEffect>
                    <a14:imgEffect>
                      <a14:saturation sat="200000"/>
                    </a14:imgEffect>
                  </a14:imgLayer>
                </a14:imgProps>
              </a:ext>
              <a:ext uri="{28A0092B-C50C-407E-A947-70E740481C1C}">
                <a14:useLocalDpi xmlns:a14="http://schemas.microsoft.com/office/drawing/2010/main"/>
              </a:ext>
            </a:extLst>
          </a:blip>
          <a:stretch>
            <a:fillRect/>
          </a:stretch>
        </p:blipFill>
        <p:spPr>
          <a:xfrm>
            <a:off x="247973" y="1175450"/>
            <a:ext cx="3843881" cy="3843881"/>
          </a:xfrm>
          <a:prstGeom prst="rect">
            <a:avLst/>
          </a:prstGeom>
        </p:spPr>
      </p:pic>
      <p:sp>
        <p:nvSpPr>
          <p:cNvPr id="11" name="Google Shape;177;p21">
            <a:extLst>
              <a:ext uri="{FF2B5EF4-FFF2-40B4-BE49-F238E27FC236}">
                <a16:creationId xmlns:a16="http://schemas.microsoft.com/office/drawing/2014/main" id="{3197A3CB-578C-FA45-A331-D67233CFAE1B}"/>
              </a:ext>
            </a:extLst>
          </p:cNvPr>
          <p:cNvSpPr txBox="1"/>
          <p:nvPr/>
        </p:nvSpPr>
        <p:spPr>
          <a:xfrm>
            <a:off x="991893" y="0"/>
            <a:ext cx="1013589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no-NO" sz="4400" b="1" dirty="0">
                <a:solidFill>
                  <a:schemeClr val="dk1"/>
                </a:solidFill>
                <a:latin typeface="Calibri"/>
                <a:ea typeface="Calibri"/>
                <a:cs typeface="Calibri"/>
                <a:sym typeface="Calibri"/>
              </a:rPr>
              <a:t>Bærekraftig</a:t>
            </a:r>
            <a:r>
              <a:rPr lang="nb-NO" sz="4400" b="1" dirty="0">
                <a:solidFill>
                  <a:schemeClr val="dk1"/>
                </a:solidFill>
                <a:latin typeface="Calibri"/>
                <a:ea typeface="Calibri"/>
                <a:cs typeface="Calibri"/>
                <a:sym typeface="Calibri"/>
              </a:rPr>
              <a:t>e prosesser hele veien</a:t>
            </a:r>
            <a:endParaRPr sz="4400" dirty="0"/>
          </a:p>
        </p:txBody>
      </p:sp>
    </p:spTree>
    <p:extLst>
      <p:ext uri="{BB962C8B-B14F-4D97-AF65-F5344CB8AC3E}">
        <p14:creationId xmlns:p14="http://schemas.microsoft.com/office/powerpoint/2010/main" val="1054447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Shape 132"/>
        <p:cNvGrpSpPr/>
        <p:nvPr/>
      </p:nvGrpSpPr>
      <p:grpSpPr>
        <a:xfrm>
          <a:off x="0" y="0"/>
          <a:ext cx="0" cy="0"/>
          <a:chOff x="0" y="0"/>
          <a:chExt cx="0" cy="0"/>
        </a:xfrm>
      </p:grpSpPr>
      <p:sp>
        <p:nvSpPr>
          <p:cNvPr id="133" name="Google Shape;133;p18"/>
          <p:cNvSpPr txBox="1"/>
          <p:nvPr/>
        </p:nvSpPr>
        <p:spPr>
          <a:xfrm>
            <a:off x="1752599" y="-35584"/>
            <a:ext cx="8686801" cy="1325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no-NO" sz="4400" b="1" i="0" u="none" strike="noStrike" cap="none" dirty="0">
                <a:solidFill>
                  <a:schemeClr val="dk1"/>
                </a:solidFill>
                <a:latin typeface="Calibri"/>
                <a:ea typeface="Calibri"/>
                <a:cs typeface="Calibri"/>
                <a:sym typeface="Calibri"/>
              </a:rPr>
              <a:t>Tjenester som tilrettelegger for sosial og miljømessig bærekraft</a:t>
            </a:r>
            <a:endParaRPr sz="4400" b="1" i="0" u="none" strike="noStrike" cap="none" dirty="0">
              <a:solidFill>
                <a:schemeClr val="dk1"/>
              </a:solidFill>
              <a:latin typeface="Calibri"/>
              <a:ea typeface="Calibri"/>
              <a:cs typeface="Calibri"/>
              <a:sym typeface="Calibri"/>
            </a:endParaRPr>
          </a:p>
        </p:txBody>
      </p:sp>
      <p:pic>
        <p:nvPicPr>
          <p:cNvPr id="134" name="Google Shape;134;p18" descr="Image result for nabolagshage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40099" y="1466073"/>
            <a:ext cx="2013105" cy="2013105"/>
          </a:xfrm>
          <a:prstGeom prst="rect">
            <a:avLst/>
          </a:prstGeom>
          <a:noFill/>
          <a:ln>
            <a:noFill/>
          </a:ln>
        </p:spPr>
      </p:pic>
      <p:sp>
        <p:nvSpPr>
          <p:cNvPr id="135" name="Google Shape;135;p18"/>
          <p:cNvSpPr/>
          <p:nvPr/>
        </p:nvSpPr>
        <p:spPr>
          <a:xfrm>
            <a:off x="3021050" y="1371461"/>
            <a:ext cx="3498003" cy="252376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Helvetica Neue"/>
              <a:buChar char="•"/>
            </a:pPr>
            <a:r>
              <a:rPr lang="no-NO" sz="2000" b="1" i="0" u="none" strike="noStrike" cap="none" dirty="0">
                <a:solidFill>
                  <a:schemeClr val="dk1"/>
                </a:solidFill>
                <a:latin typeface="Helvetica Neue"/>
                <a:ea typeface="Helvetica Neue"/>
                <a:cs typeface="Helvetica Neue"/>
                <a:sym typeface="Helvetica Neue"/>
              </a:rPr>
              <a:t>Takhager</a:t>
            </a:r>
            <a:endParaRPr dirty="0">
              <a:latin typeface="Helvetica Neue"/>
              <a:ea typeface="Helvetica Neue"/>
              <a:cs typeface="Helvetica Neue"/>
              <a:sym typeface="Helvetica Neue"/>
            </a:endParaRPr>
          </a:p>
          <a:p>
            <a:pPr marL="342900" marR="0" lvl="0" indent="-342900" algn="l" rtl="0">
              <a:spcBef>
                <a:spcPts val="0"/>
              </a:spcBef>
              <a:spcAft>
                <a:spcPts val="0"/>
              </a:spcAft>
              <a:buClr>
                <a:schemeClr val="dk1"/>
              </a:buClr>
              <a:buSzPts val="2000"/>
              <a:buFont typeface="Helvetica Neue"/>
              <a:buChar char="•"/>
            </a:pPr>
            <a:r>
              <a:rPr lang="no-NO" sz="2000" b="1" i="0" u="none" strike="noStrike" cap="none" dirty="0">
                <a:solidFill>
                  <a:schemeClr val="dk1"/>
                </a:solidFill>
                <a:latin typeface="Helvetica Neue"/>
                <a:ea typeface="Helvetica Neue"/>
                <a:cs typeface="Helvetica Neue"/>
                <a:sym typeface="Helvetica Neue"/>
              </a:rPr>
              <a:t>Urban dyrking </a:t>
            </a:r>
            <a:endParaRPr dirty="0">
              <a:latin typeface="Helvetica Neue"/>
              <a:ea typeface="Helvetica Neue"/>
              <a:cs typeface="Helvetica Neue"/>
              <a:sym typeface="Helvetica Neue"/>
            </a:endParaRPr>
          </a:p>
          <a:p>
            <a:pPr marL="342900" marR="0" lvl="0" indent="-342900" algn="l" rtl="0">
              <a:spcBef>
                <a:spcPts val="0"/>
              </a:spcBef>
              <a:spcAft>
                <a:spcPts val="0"/>
              </a:spcAft>
              <a:buClr>
                <a:schemeClr val="dk1"/>
              </a:buClr>
              <a:buSzPts val="2000"/>
              <a:buFont typeface="Helvetica Neue"/>
              <a:buChar char="•"/>
            </a:pPr>
            <a:r>
              <a:rPr lang="no-NO" sz="2000" b="1" i="0" u="none" strike="noStrike" cap="none" dirty="0">
                <a:solidFill>
                  <a:schemeClr val="dk1"/>
                </a:solidFill>
                <a:latin typeface="Helvetica Neue"/>
                <a:ea typeface="Helvetica Neue"/>
                <a:cs typeface="Helvetica Neue"/>
                <a:sym typeface="Helvetica Neue"/>
              </a:rPr>
              <a:t>Blomsterkasser</a:t>
            </a:r>
            <a:endParaRPr dirty="0">
              <a:latin typeface="Helvetica Neue"/>
              <a:ea typeface="Helvetica Neue"/>
              <a:cs typeface="Helvetica Neue"/>
              <a:sym typeface="Helvetica Neue"/>
            </a:endParaRPr>
          </a:p>
          <a:p>
            <a:pPr marL="342900" marR="0" lvl="0" indent="-342900" algn="l" rtl="0">
              <a:spcBef>
                <a:spcPts val="0"/>
              </a:spcBef>
              <a:spcAft>
                <a:spcPts val="0"/>
              </a:spcAft>
              <a:buClr>
                <a:schemeClr val="dk1"/>
              </a:buClr>
              <a:buSzPts val="2000"/>
              <a:buFont typeface="Helvetica Neue"/>
              <a:buChar char="•"/>
            </a:pPr>
            <a:r>
              <a:rPr lang="no-NO" sz="2000" b="1" i="0" u="none" strike="noStrike" cap="none" dirty="0" err="1">
                <a:solidFill>
                  <a:schemeClr val="dk1"/>
                </a:solidFill>
                <a:latin typeface="Helvetica Neue"/>
                <a:ea typeface="Helvetica Neue"/>
                <a:cs typeface="Helvetica Neue"/>
                <a:sym typeface="Helvetica Neue"/>
              </a:rPr>
              <a:t>Plantekasser</a:t>
            </a:r>
            <a:endParaRPr sz="2000" b="1" i="0" u="none" strike="noStrike" cap="none" dirty="0">
              <a:solidFill>
                <a:schemeClr val="dk1"/>
              </a:solidFill>
              <a:latin typeface="Helvetica Neue"/>
              <a:ea typeface="Helvetica Neue"/>
              <a:cs typeface="Helvetica Neue"/>
              <a:sym typeface="Helvetica Neue"/>
            </a:endParaRPr>
          </a:p>
          <a:p>
            <a:pPr marL="342900" marR="0" lvl="0" indent="-342900" algn="l" rtl="0">
              <a:spcBef>
                <a:spcPts val="0"/>
              </a:spcBef>
              <a:spcAft>
                <a:spcPts val="0"/>
              </a:spcAft>
              <a:buClr>
                <a:schemeClr val="dk1"/>
              </a:buClr>
              <a:buSzPts val="2000"/>
              <a:buFont typeface="Helvetica Neue"/>
              <a:buChar char="•"/>
            </a:pPr>
            <a:r>
              <a:rPr lang="no-NO" sz="2000" b="1" i="0" u="none" strike="noStrike" cap="none" dirty="0" err="1">
                <a:solidFill>
                  <a:schemeClr val="dk1"/>
                </a:solidFill>
                <a:latin typeface="Helvetica Neue"/>
                <a:ea typeface="Helvetica Neue"/>
                <a:cs typeface="Helvetica Neue"/>
                <a:sym typeface="Helvetica Neue"/>
              </a:rPr>
              <a:t>Hydroponics</a:t>
            </a:r>
            <a:endParaRPr sz="2000" b="1" i="0" u="none" strike="noStrike" cap="none" dirty="0">
              <a:solidFill>
                <a:schemeClr val="dk1"/>
              </a:solidFill>
              <a:latin typeface="Helvetica Neue"/>
              <a:ea typeface="Helvetica Neue"/>
              <a:cs typeface="Helvetica Neue"/>
              <a:sym typeface="Helvetica Neue"/>
            </a:endParaRPr>
          </a:p>
          <a:p>
            <a:pPr marL="342900" marR="0" lvl="0" indent="-342900" algn="l" rtl="0">
              <a:spcBef>
                <a:spcPts val="0"/>
              </a:spcBef>
              <a:spcAft>
                <a:spcPts val="0"/>
              </a:spcAft>
              <a:buClr>
                <a:schemeClr val="dk1"/>
              </a:buClr>
              <a:buSzPts val="2000"/>
              <a:buFont typeface="Helvetica Neue"/>
              <a:buChar char="•"/>
            </a:pPr>
            <a:r>
              <a:rPr lang="no-NO" sz="2000" b="1" i="0" u="none" strike="noStrike" cap="none" dirty="0" err="1">
                <a:solidFill>
                  <a:schemeClr val="dk1"/>
                </a:solidFill>
                <a:latin typeface="Helvetica Neue"/>
                <a:ea typeface="Helvetica Neue"/>
                <a:cs typeface="Helvetica Neue"/>
                <a:sym typeface="Helvetica Neue"/>
              </a:rPr>
              <a:t>Aquaponics</a:t>
            </a:r>
            <a:endParaRPr sz="2000" b="1" i="0" u="none" strike="noStrike" cap="none" dirty="0">
              <a:solidFill>
                <a:schemeClr val="dk1"/>
              </a:solidFill>
              <a:latin typeface="Helvetica Neue"/>
              <a:ea typeface="Helvetica Neue"/>
              <a:cs typeface="Helvetica Neue"/>
              <a:sym typeface="Helvetica Neue"/>
            </a:endParaRPr>
          </a:p>
          <a:p>
            <a:pPr marL="342900" marR="0" lvl="0" indent="-342900" algn="l" rtl="0">
              <a:spcBef>
                <a:spcPts val="0"/>
              </a:spcBef>
              <a:spcAft>
                <a:spcPts val="0"/>
              </a:spcAft>
              <a:buClr>
                <a:schemeClr val="dk1"/>
              </a:buClr>
              <a:buSzPts val="2000"/>
              <a:buFont typeface="Helvetica Neue"/>
              <a:buChar char="•"/>
            </a:pPr>
            <a:r>
              <a:rPr lang="no-NO" sz="2000" b="1" i="0" u="none" strike="noStrike" cap="none" dirty="0">
                <a:solidFill>
                  <a:schemeClr val="dk1"/>
                </a:solidFill>
                <a:latin typeface="Helvetica Neue"/>
                <a:ea typeface="Helvetica Neue"/>
                <a:cs typeface="Helvetica Neue"/>
                <a:sym typeface="Helvetica Neue"/>
              </a:rPr>
              <a:t>Drivhus</a:t>
            </a:r>
            <a:endParaRPr dirty="0">
              <a:latin typeface="Helvetica Neue"/>
              <a:ea typeface="Helvetica Neue"/>
              <a:cs typeface="Helvetica Neue"/>
              <a:sym typeface="Helvetica Neue"/>
            </a:endParaRPr>
          </a:p>
          <a:p>
            <a:pPr marL="0" marR="0" lvl="0" indent="0" algn="ctr" rtl="0">
              <a:spcBef>
                <a:spcPts val="0"/>
              </a:spcBef>
              <a:spcAft>
                <a:spcPts val="0"/>
              </a:spcAft>
              <a:buNone/>
            </a:pPr>
            <a:endParaRPr sz="1800" b="1" i="0" u="none" strike="noStrike" cap="none" dirty="0">
              <a:solidFill>
                <a:schemeClr val="dk1"/>
              </a:solidFill>
              <a:latin typeface="Calibri"/>
              <a:ea typeface="Calibri"/>
              <a:cs typeface="Calibri"/>
              <a:sym typeface="Calibri"/>
            </a:endParaRPr>
          </a:p>
        </p:txBody>
      </p:sp>
      <p:pic>
        <p:nvPicPr>
          <p:cNvPr id="137" name="Google Shape;137;p18" descr="A person standing in a garden&#10;&#10;Description generated with very high confidence"/>
          <p:cNvPicPr preferRelativeResize="0"/>
          <p:nvPr/>
        </p:nvPicPr>
        <p:blipFill rotWithShape="1">
          <a:blip r:embed="rId4">
            <a:alphaModFix/>
          </a:blip>
          <a:srcRect/>
          <a:stretch/>
        </p:blipFill>
        <p:spPr>
          <a:xfrm>
            <a:off x="540099" y="3666520"/>
            <a:ext cx="4457929" cy="3060857"/>
          </a:xfrm>
          <a:prstGeom prst="rect">
            <a:avLst/>
          </a:prstGeom>
          <a:noFill/>
          <a:ln>
            <a:noFill/>
          </a:ln>
        </p:spPr>
      </p:pic>
      <p:pic>
        <p:nvPicPr>
          <p:cNvPr id="138" name="Google Shape;138;p18" descr="A picture containing table, building, plant, ground&#10;&#10;Description generated with high confidence"/>
          <p:cNvPicPr preferRelativeResize="0"/>
          <p:nvPr/>
        </p:nvPicPr>
        <p:blipFill rotWithShape="1">
          <a:blip r:embed="rId5">
            <a:alphaModFix/>
          </a:blip>
          <a:srcRect/>
          <a:stretch/>
        </p:blipFill>
        <p:spPr>
          <a:xfrm>
            <a:off x="7084607" y="3624948"/>
            <a:ext cx="4133185" cy="3102429"/>
          </a:xfrm>
          <a:prstGeom prst="rect">
            <a:avLst/>
          </a:prstGeom>
          <a:noFill/>
          <a:ln>
            <a:noFill/>
          </a:ln>
        </p:spPr>
      </p:pic>
      <p:pic>
        <p:nvPicPr>
          <p:cNvPr id="136" name="Google Shape;136;p18" descr="A picture containing building, outdoor, bench, fence&#10;&#10;Description generated with very high confidence"/>
          <p:cNvPicPr preferRelativeResize="0"/>
          <p:nvPr/>
        </p:nvPicPr>
        <p:blipFill rotWithShape="1">
          <a:blip r:embed="rId6">
            <a:alphaModFix/>
          </a:blip>
          <a:srcRect/>
          <a:stretch/>
        </p:blipFill>
        <p:spPr>
          <a:xfrm>
            <a:off x="7084608" y="1485764"/>
            <a:ext cx="4133185" cy="254876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Shape 155"/>
        <p:cNvGrpSpPr/>
        <p:nvPr/>
      </p:nvGrpSpPr>
      <p:grpSpPr>
        <a:xfrm>
          <a:off x="0" y="0"/>
          <a:ext cx="0" cy="0"/>
          <a:chOff x="0" y="0"/>
          <a:chExt cx="0" cy="0"/>
        </a:xfrm>
      </p:grpSpPr>
      <p:sp>
        <p:nvSpPr>
          <p:cNvPr id="156" name="Google Shape;156;p20"/>
          <p:cNvSpPr txBox="1"/>
          <p:nvPr/>
        </p:nvSpPr>
        <p:spPr>
          <a:xfrm>
            <a:off x="1026698" y="-55276"/>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no-NO" sz="4400" b="1" i="0" u="none" strike="noStrike" cap="none" dirty="0">
                <a:solidFill>
                  <a:schemeClr val="dk1"/>
                </a:solidFill>
                <a:latin typeface="Calibri"/>
                <a:ea typeface="Calibri"/>
                <a:cs typeface="Calibri"/>
                <a:sym typeface="Calibri"/>
              </a:rPr>
              <a:t>Tjenester som skaper verdi for dine ansatte</a:t>
            </a:r>
            <a:endParaRPr sz="4400" dirty="0"/>
          </a:p>
        </p:txBody>
      </p:sp>
      <p:sp>
        <p:nvSpPr>
          <p:cNvPr id="157" name="Google Shape;157;p20"/>
          <p:cNvSpPr/>
          <p:nvPr/>
        </p:nvSpPr>
        <p:spPr>
          <a:xfrm>
            <a:off x="4535496" y="3799000"/>
            <a:ext cx="3498003"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1" i="0" u="none" strike="noStrike" cap="none">
              <a:solidFill>
                <a:schemeClr val="dk1"/>
              </a:solidFill>
              <a:latin typeface="Helvetica Neue"/>
              <a:ea typeface="Helvetica Neue"/>
              <a:cs typeface="Helvetica Neue"/>
              <a:sym typeface="Helvetica Neue"/>
            </a:endParaRPr>
          </a:p>
        </p:txBody>
      </p:sp>
      <p:pic>
        <p:nvPicPr>
          <p:cNvPr id="158" name="Google Shape;158;p20" descr="A picture containing table&#10;&#10;Description generated with very high confidenc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91479" y="1315091"/>
            <a:ext cx="2571750" cy="3429000"/>
          </a:xfrm>
          <a:prstGeom prst="rect">
            <a:avLst/>
          </a:prstGeom>
          <a:noFill/>
          <a:ln>
            <a:noFill/>
          </a:ln>
        </p:spPr>
      </p:pic>
      <p:sp>
        <p:nvSpPr>
          <p:cNvPr id="159" name="Google Shape;159;p20"/>
          <p:cNvSpPr/>
          <p:nvPr/>
        </p:nvSpPr>
        <p:spPr>
          <a:xfrm>
            <a:off x="128352" y="4744091"/>
            <a:ext cx="3498003"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no-NO" sz="2000" b="1" i="0" u="none" strike="noStrike" cap="none">
                <a:solidFill>
                  <a:srgbClr val="000000"/>
                </a:solidFill>
                <a:latin typeface="Helvetica Neue"/>
                <a:ea typeface="Helvetica Neue"/>
                <a:cs typeface="Helvetica Neue"/>
                <a:sym typeface="Helvetica Neue"/>
              </a:rPr>
              <a:t>Kjøp bærekraftige gaver og produkter </a:t>
            </a:r>
            <a:endParaRPr sz="2000" b="1" i="0" u="none" strike="noStrike" cap="none">
              <a:solidFill>
                <a:schemeClr val="dk1"/>
              </a:solidFill>
              <a:latin typeface="Helvetica Neue"/>
              <a:ea typeface="Helvetica Neue"/>
              <a:cs typeface="Helvetica Neue"/>
              <a:sym typeface="Helvetica Neue"/>
            </a:endParaRPr>
          </a:p>
        </p:txBody>
      </p:sp>
      <p:pic>
        <p:nvPicPr>
          <p:cNvPr id="160" name="Google Shape;160;p20" descr="A person holding a plate of food&#10;&#10;Description generated with very high confidence"/>
          <p:cNvPicPr preferRelativeResize="0"/>
          <p:nvPr/>
        </p:nvPicPr>
        <p:blipFill rotWithShape="1">
          <a:blip r:embed="rId4">
            <a:alphaModFix/>
          </a:blip>
          <a:srcRect/>
          <a:stretch/>
        </p:blipFill>
        <p:spPr>
          <a:xfrm>
            <a:off x="3904260" y="1315091"/>
            <a:ext cx="4383475" cy="1752338"/>
          </a:xfrm>
          <a:prstGeom prst="rect">
            <a:avLst/>
          </a:prstGeom>
          <a:noFill/>
          <a:ln>
            <a:noFill/>
          </a:ln>
        </p:spPr>
      </p:pic>
      <p:sp>
        <p:nvSpPr>
          <p:cNvPr id="161" name="Google Shape;161;p20"/>
          <p:cNvSpPr/>
          <p:nvPr/>
        </p:nvSpPr>
        <p:spPr>
          <a:xfrm>
            <a:off x="3904261" y="3206493"/>
            <a:ext cx="4383474"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no-NO" sz="2000" b="1" i="0" u="none" strike="noStrike" cap="none" dirty="0">
                <a:solidFill>
                  <a:srgbClr val="000000"/>
                </a:solidFill>
                <a:latin typeface="Helvetica Neue"/>
                <a:ea typeface="Helvetica Neue"/>
                <a:cs typeface="Helvetica Neue"/>
                <a:sym typeface="Helvetica Neue"/>
              </a:rPr>
              <a:t>Bestill bærekraftig mat</a:t>
            </a:r>
            <a:r>
              <a:rPr lang="nb-NO" sz="2000" b="1" i="0" u="none" strike="noStrike" cap="none" dirty="0">
                <a:solidFill>
                  <a:srgbClr val="000000"/>
                </a:solidFill>
                <a:latin typeface="Helvetica Neue"/>
                <a:ea typeface="Helvetica Neue"/>
                <a:cs typeface="Helvetica Neue"/>
                <a:sym typeface="Helvetica Neue"/>
              </a:rPr>
              <a:t> og drikke</a:t>
            </a:r>
            <a:endParaRPr sz="2000" b="1" i="0" u="none" strike="noStrike" cap="none" dirty="0">
              <a:solidFill>
                <a:schemeClr val="dk1"/>
              </a:solidFill>
              <a:latin typeface="Helvetica Neue"/>
              <a:ea typeface="Helvetica Neue"/>
              <a:cs typeface="Helvetica Neue"/>
              <a:sym typeface="Helvetica Neue"/>
            </a:endParaRPr>
          </a:p>
        </p:txBody>
      </p:sp>
      <p:pic>
        <p:nvPicPr>
          <p:cNvPr id="162" name="Google Shape;162;p20" descr="Image may contain: 8 people, people smiling, indoo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031048" y="1315091"/>
            <a:ext cx="2731382" cy="2731382"/>
          </a:xfrm>
          <a:prstGeom prst="rect">
            <a:avLst/>
          </a:prstGeom>
          <a:noFill/>
          <a:ln>
            <a:noFill/>
          </a:ln>
        </p:spPr>
      </p:pic>
      <p:sp>
        <p:nvSpPr>
          <p:cNvPr id="163" name="Google Shape;163;p20"/>
          <p:cNvSpPr/>
          <p:nvPr/>
        </p:nvSpPr>
        <p:spPr>
          <a:xfrm>
            <a:off x="8485828" y="4593217"/>
            <a:ext cx="3498003"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no-NO" sz="2000" b="1" i="0" u="none" strike="noStrike" cap="none">
                <a:solidFill>
                  <a:srgbClr val="000000"/>
                </a:solidFill>
                <a:latin typeface="Helvetica Neue"/>
                <a:ea typeface="Helvetica Neue"/>
                <a:cs typeface="Helvetica Neue"/>
                <a:sym typeface="Helvetica Neue"/>
              </a:rPr>
              <a:t>Bærekraftige teambyggingsaktiviteter</a:t>
            </a:r>
            <a:endParaRPr sz="2000" b="1" i="0" u="none" strike="noStrike" cap="none">
              <a:solidFill>
                <a:schemeClr val="dk1"/>
              </a:solidFill>
              <a:latin typeface="Helvetica Neue"/>
              <a:ea typeface="Helvetica Neue"/>
              <a:cs typeface="Helvetica Neue"/>
              <a:sym typeface="Helvetica Neue"/>
            </a:endParaRPr>
          </a:p>
        </p:txBody>
      </p:sp>
      <p:pic>
        <p:nvPicPr>
          <p:cNvPr id="10" name="Google Shape;149;p19" descr="A bottle of wine&#10;&#10;Description generated with very high confidence">
            <a:extLst>
              <a:ext uri="{FF2B5EF4-FFF2-40B4-BE49-F238E27FC236}">
                <a16:creationId xmlns:a16="http://schemas.microsoft.com/office/drawing/2014/main" id="{DF7BA135-7069-9441-A5C3-2E11CE35930B}"/>
              </a:ext>
            </a:extLst>
          </p:cNvPr>
          <p:cNvPicPr preferRelativeResize="0"/>
          <p:nvPr/>
        </p:nvPicPr>
        <p:blipFill rotWithShape="1">
          <a:blip r:embed="rId6">
            <a:alphaModFix/>
          </a:blip>
          <a:srcRect/>
          <a:stretch/>
        </p:blipFill>
        <p:spPr>
          <a:xfrm>
            <a:off x="3904259" y="3745666"/>
            <a:ext cx="4383475" cy="29108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2"/>
          <p:cNvPicPr preferRelativeResize="0"/>
          <p:nvPr/>
        </p:nvPicPr>
        <p:blipFill rotWithShape="1">
          <a:blip r:embed="rId3">
            <a:alphaModFix amt="24000"/>
          </a:blip>
          <a:srcRect/>
          <a:stretch/>
        </p:blipFill>
        <p:spPr>
          <a:xfrm>
            <a:off x="-1" y="0"/>
            <a:ext cx="12165556" cy="6858001"/>
          </a:xfrm>
          <a:prstGeom prst="rect">
            <a:avLst/>
          </a:prstGeom>
          <a:gradFill>
            <a:gsLst>
              <a:gs pos="21000">
                <a:srgbClr val="F3D5C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
        <p:nvSpPr>
          <p:cNvPr id="184" name="Google Shape;184;p22"/>
          <p:cNvSpPr txBox="1">
            <a:spLocks noGrp="1"/>
          </p:cNvSpPr>
          <p:nvPr>
            <p:ph type="title"/>
          </p:nvPr>
        </p:nvSpPr>
        <p:spPr>
          <a:xfrm>
            <a:off x="838200" y="109297"/>
            <a:ext cx="10515600" cy="818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nb-NO" sz="4400" b="1" i="0" u="none" strike="noStrike" cap="none" dirty="0">
                <a:solidFill>
                  <a:schemeClr val="dk1"/>
                </a:solidFill>
                <a:latin typeface="Calibri"/>
                <a:ea typeface="Calibri"/>
                <a:cs typeface="Calibri"/>
                <a:sym typeface="Calibri"/>
              </a:rPr>
              <a:t>Ressurser i nettverket</a:t>
            </a:r>
            <a:endParaRPr sz="4400" b="0" i="0" u="none" strike="noStrike" cap="none" dirty="0">
              <a:solidFill>
                <a:schemeClr val="dk1"/>
              </a:solidFill>
              <a:latin typeface="Calibri"/>
              <a:ea typeface="Calibri"/>
              <a:cs typeface="Calibri"/>
              <a:sym typeface="Calibri"/>
            </a:endParaRPr>
          </a:p>
        </p:txBody>
      </p:sp>
      <p:pic>
        <p:nvPicPr>
          <p:cNvPr id="185" name="Google Shape;185;p22" descr="Et bilde som inneholder person, mann, briller, vegg&#10;&#10;Beskrivelse som er generert med svært høy visshet"/>
          <p:cNvPicPr preferRelativeResize="0"/>
          <p:nvPr/>
        </p:nvPicPr>
        <p:blipFill rotWithShape="1">
          <a:blip r:embed="rId4">
            <a:alphaModFix/>
          </a:blip>
          <a:srcRect/>
          <a:stretch/>
        </p:blipFill>
        <p:spPr>
          <a:xfrm>
            <a:off x="8556057" y="2111139"/>
            <a:ext cx="1403498" cy="1757442"/>
          </a:xfrm>
          <a:prstGeom prst="rect">
            <a:avLst/>
          </a:prstGeom>
          <a:noFill/>
          <a:ln w="38100" cap="flat" cmpd="sng">
            <a:solidFill>
              <a:srgbClr val="000000"/>
            </a:solidFill>
            <a:prstDash val="solid"/>
            <a:round/>
            <a:headEnd type="none" w="sm" len="sm"/>
            <a:tailEnd type="none" w="sm" len="sm"/>
          </a:ln>
        </p:spPr>
      </p:pic>
      <p:sp>
        <p:nvSpPr>
          <p:cNvPr id="186" name="Google Shape;186;p22"/>
          <p:cNvSpPr txBox="1"/>
          <p:nvPr/>
        </p:nvSpPr>
        <p:spPr>
          <a:xfrm>
            <a:off x="8173750" y="3899025"/>
            <a:ext cx="21681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no-NO" sz="1700">
                <a:solidFill>
                  <a:schemeClr val="dk1"/>
                </a:solidFill>
                <a:latin typeface="Helvetica Neue"/>
                <a:ea typeface="Helvetica Neue"/>
                <a:cs typeface="Helvetica Neue"/>
                <a:sym typeface="Helvetica Neue"/>
              </a:rPr>
              <a:t>Michel Wolfstirn     </a:t>
            </a:r>
            <a:endParaRPr sz="1700">
              <a:latin typeface="Helvetica Neue"/>
              <a:ea typeface="Helvetica Neue"/>
              <a:cs typeface="Helvetica Neue"/>
              <a:sym typeface="Helvetica Neue"/>
            </a:endParaRPr>
          </a:p>
          <a:p>
            <a:pPr marL="0" marR="0" lvl="0" indent="0" algn="ctr" rtl="0">
              <a:spcBef>
                <a:spcPts val="0"/>
              </a:spcBef>
              <a:spcAft>
                <a:spcPts val="0"/>
              </a:spcAft>
              <a:buNone/>
            </a:pPr>
            <a:r>
              <a:rPr lang="no-NO" sz="1700" b="1">
                <a:solidFill>
                  <a:schemeClr val="dk1"/>
                </a:solidFill>
                <a:latin typeface="Helvetica Neue"/>
                <a:ea typeface="Helvetica Neue"/>
                <a:cs typeface="Helvetica Neue"/>
                <a:sym typeface="Helvetica Neue"/>
              </a:rPr>
              <a:t>Sirkulær økonomi</a:t>
            </a:r>
            <a:endParaRPr sz="1700">
              <a:latin typeface="Helvetica Neue"/>
              <a:ea typeface="Helvetica Neue"/>
              <a:cs typeface="Helvetica Neue"/>
              <a:sym typeface="Helvetica Neue"/>
            </a:endParaRPr>
          </a:p>
        </p:txBody>
      </p:sp>
      <p:pic>
        <p:nvPicPr>
          <p:cNvPr id="187" name="Google Shape;187;p22" descr="Et bilde som inneholder person, kvinne, jente, neste&#10;&#10;Beskrivelse som er generert med svært høy visshet"/>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399358" y="2172980"/>
            <a:ext cx="1428180" cy="1757442"/>
          </a:xfrm>
          <a:prstGeom prst="rect">
            <a:avLst/>
          </a:prstGeom>
          <a:noFill/>
          <a:ln w="38100" cap="flat" cmpd="sng">
            <a:solidFill>
              <a:srgbClr val="000000"/>
            </a:solidFill>
            <a:prstDash val="solid"/>
            <a:round/>
            <a:headEnd type="none" w="sm" len="sm"/>
            <a:tailEnd type="none" w="sm" len="sm"/>
          </a:ln>
        </p:spPr>
      </p:pic>
      <p:sp>
        <p:nvSpPr>
          <p:cNvPr id="188" name="Google Shape;188;p22"/>
          <p:cNvSpPr txBox="1"/>
          <p:nvPr/>
        </p:nvSpPr>
        <p:spPr>
          <a:xfrm>
            <a:off x="2165450" y="3930425"/>
            <a:ext cx="1896000" cy="8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no-NO" sz="1700">
                <a:solidFill>
                  <a:schemeClr val="dk1"/>
                </a:solidFill>
                <a:latin typeface="Helvetica Neue"/>
                <a:ea typeface="Helvetica Neue"/>
                <a:cs typeface="Helvetica Neue"/>
                <a:sym typeface="Helvetica Neue"/>
              </a:rPr>
              <a:t>Vikki Johansen    </a:t>
            </a:r>
            <a:endParaRPr sz="1700">
              <a:latin typeface="Helvetica Neue"/>
              <a:ea typeface="Helvetica Neue"/>
              <a:cs typeface="Helvetica Neue"/>
              <a:sym typeface="Helvetica Neue"/>
            </a:endParaRPr>
          </a:p>
          <a:p>
            <a:pPr marL="0" marR="0" lvl="0" indent="0" algn="ctr" rtl="0">
              <a:spcBef>
                <a:spcPts val="0"/>
              </a:spcBef>
              <a:spcAft>
                <a:spcPts val="0"/>
              </a:spcAft>
              <a:buNone/>
            </a:pPr>
            <a:r>
              <a:rPr lang="no-NO" sz="1700" b="1">
                <a:solidFill>
                  <a:schemeClr val="dk1"/>
                </a:solidFill>
                <a:latin typeface="Helvetica Neue"/>
                <a:ea typeface="Helvetica Neue"/>
                <a:cs typeface="Helvetica Neue"/>
                <a:sym typeface="Helvetica Neue"/>
              </a:rPr>
              <a:t>Miljøledelses-</a:t>
            </a:r>
            <a:endParaRPr sz="1700">
              <a:latin typeface="Helvetica Neue"/>
              <a:ea typeface="Helvetica Neue"/>
              <a:cs typeface="Helvetica Neue"/>
              <a:sym typeface="Helvetica Neue"/>
            </a:endParaRPr>
          </a:p>
          <a:p>
            <a:pPr marL="0" marR="0" lvl="0" indent="0" algn="ctr" rtl="0">
              <a:spcBef>
                <a:spcPts val="0"/>
              </a:spcBef>
              <a:spcAft>
                <a:spcPts val="0"/>
              </a:spcAft>
              <a:buNone/>
            </a:pPr>
            <a:r>
              <a:rPr lang="no-NO" sz="1700" b="1">
                <a:solidFill>
                  <a:schemeClr val="dk1"/>
                </a:solidFill>
                <a:latin typeface="Helvetica Neue"/>
                <a:ea typeface="Helvetica Neue"/>
                <a:cs typeface="Helvetica Neue"/>
                <a:sym typeface="Helvetica Neue"/>
              </a:rPr>
              <a:t>konsulent</a:t>
            </a:r>
            <a:endParaRPr sz="1700">
              <a:latin typeface="Helvetica Neue"/>
              <a:ea typeface="Helvetica Neue"/>
              <a:cs typeface="Helvetica Neue"/>
              <a:sym typeface="Helvetica Neue"/>
            </a:endParaRPr>
          </a:p>
        </p:txBody>
      </p:sp>
      <p:pic>
        <p:nvPicPr>
          <p:cNvPr id="189" name="Google Shape;189;p22" descr="Et bilde som inneholder person, briller, klær, vegg&#10;&#10;Beskrivelse som er generert med svært høy visshet"/>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371341" y="4177244"/>
            <a:ext cx="1555974" cy="1757432"/>
          </a:xfrm>
          <a:prstGeom prst="rect">
            <a:avLst/>
          </a:prstGeom>
          <a:noFill/>
          <a:ln w="38100" cap="flat" cmpd="sng">
            <a:solidFill>
              <a:srgbClr val="000000"/>
            </a:solidFill>
            <a:prstDash val="solid"/>
            <a:round/>
            <a:headEnd type="none" w="sm" len="sm"/>
            <a:tailEnd type="none" w="sm" len="sm"/>
          </a:ln>
        </p:spPr>
      </p:pic>
      <p:sp>
        <p:nvSpPr>
          <p:cNvPr id="190" name="Google Shape;190;p22"/>
          <p:cNvSpPr txBox="1"/>
          <p:nvPr/>
        </p:nvSpPr>
        <p:spPr>
          <a:xfrm>
            <a:off x="5171267" y="5934676"/>
            <a:ext cx="1979543"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no-NO" sz="1800" dirty="0">
                <a:solidFill>
                  <a:schemeClr val="dk1"/>
                </a:solidFill>
                <a:latin typeface="Helvetica Neue"/>
                <a:ea typeface="Helvetica Neue"/>
                <a:cs typeface="Helvetica Neue"/>
                <a:sym typeface="Helvetica Neue"/>
              </a:rPr>
              <a:t>Ole Pedersen</a:t>
            </a:r>
            <a:endParaRPr dirty="0">
              <a:latin typeface="Helvetica Neue"/>
              <a:ea typeface="Helvetica Neue"/>
              <a:cs typeface="Helvetica Neue"/>
              <a:sym typeface="Helvetica Neue"/>
            </a:endParaRPr>
          </a:p>
          <a:p>
            <a:pPr marL="0" marR="0" lvl="0" indent="0" algn="ctr" rtl="0">
              <a:spcBef>
                <a:spcPts val="0"/>
              </a:spcBef>
              <a:spcAft>
                <a:spcPts val="0"/>
              </a:spcAft>
              <a:buNone/>
            </a:pPr>
            <a:r>
              <a:rPr lang="no-NO" sz="1800" b="1" dirty="0">
                <a:solidFill>
                  <a:schemeClr val="dk1"/>
                </a:solidFill>
                <a:latin typeface="Helvetica Neue"/>
                <a:ea typeface="Helvetica Neue"/>
                <a:cs typeface="Helvetica Neue"/>
                <a:sym typeface="Helvetica Neue"/>
              </a:rPr>
              <a:t>Medvirkning og boliginnovasjon</a:t>
            </a:r>
            <a:endParaRPr dirty="0">
              <a:latin typeface="Helvetica Neue"/>
              <a:ea typeface="Helvetica Neue"/>
              <a:cs typeface="Helvetica Neue"/>
              <a:sym typeface="Helvetica Neue"/>
            </a:endParaRPr>
          </a:p>
        </p:txBody>
      </p:sp>
      <p:sp>
        <p:nvSpPr>
          <p:cNvPr id="191" name="Google Shape;191;p22"/>
          <p:cNvSpPr txBox="1"/>
          <p:nvPr/>
        </p:nvSpPr>
        <p:spPr>
          <a:xfrm>
            <a:off x="5106300" y="2642022"/>
            <a:ext cx="1979400" cy="118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no-NO" sz="1700">
                <a:solidFill>
                  <a:schemeClr val="dk1"/>
                </a:solidFill>
                <a:latin typeface="Helvetica Neue"/>
                <a:ea typeface="Helvetica Neue"/>
                <a:cs typeface="Helvetica Neue"/>
                <a:sym typeface="Helvetica Neue"/>
              </a:rPr>
              <a:t>Chris McCormick</a:t>
            </a:r>
            <a:endParaRPr sz="1700">
              <a:latin typeface="Helvetica Neue"/>
              <a:ea typeface="Helvetica Neue"/>
              <a:cs typeface="Helvetica Neue"/>
              <a:sym typeface="Helvetica Neue"/>
            </a:endParaRPr>
          </a:p>
          <a:p>
            <a:pPr marL="0" marR="0" lvl="0" indent="0" algn="ctr" rtl="0">
              <a:spcBef>
                <a:spcPts val="0"/>
              </a:spcBef>
              <a:spcAft>
                <a:spcPts val="0"/>
              </a:spcAft>
              <a:buNone/>
            </a:pPr>
            <a:r>
              <a:rPr lang="no-NO" sz="1700" b="1">
                <a:solidFill>
                  <a:schemeClr val="dk1"/>
                </a:solidFill>
                <a:latin typeface="Helvetica Neue"/>
                <a:ea typeface="Helvetica Neue"/>
                <a:cs typeface="Helvetica Neue"/>
                <a:sym typeface="Helvetica Neue"/>
              </a:rPr>
              <a:t>Sosial innovasjon innen eiendomsbransje</a:t>
            </a:r>
            <a:endParaRPr sz="1700">
              <a:latin typeface="Helvetica Neue"/>
              <a:ea typeface="Helvetica Neue"/>
              <a:cs typeface="Helvetica Neue"/>
              <a:sym typeface="Helvetica Neue"/>
            </a:endParaRPr>
          </a:p>
        </p:txBody>
      </p:sp>
      <p:pic>
        <p:nvPicPr>
          <p:cNvPr id="192" name="Google Shape;192;p22"/>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264685" y="1031225"/>
            <a:ext cx="1662630" cy="1635026"/>
          </a:xfrm>
          <a:prstGeom prst="rect">
            <a:avLst/>
          </a:prstGeom>
          <a:no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Shape 168"/>
        <p:cNvGrpSpPr/>
        <p:nvPr/>
      </p:nvGrpSpPr>
      <p:grpSpPr>
        <a:xfrm>
          <a:off x="0" y="0"/>
          <a:ext cx="0" cy="0"/>
          <a:chOff x="0" y="0"/>
          <a:chExt cx="0" cy="0"/>
        </a:xfrm>
      </p:grpSpPr>
      <p:sp>
        <p:nvSpPr>
          <p:cNvPr id="173" name="Google Shape;173;p21"/>
          <p:cNvSpPr/>
          <p:nvPr/>
        </p:nvSpPr>
        <p:spPr>
          <a:xfrm>
            <a:off x="637778" y="3687885"/>
            <a:ext cx="2607867" cy="3088470"/>
          </a:xfrm>
          <a:prstGeom prst="rect">
            <a:avLst/>
          </a:prstGeom>
          <a:solidFill>
            <a:srgbClr val="F3D5C5"/>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lvl="0" algn="ctr">
              <a:buClr>
                <a:schemeClr val="dk1"/>
              </a:buClr>
              <a:buSzPts val="1800"/>
            </a:pPr>
            <a:r>
              <a:rPr lang="nb-NO" sz="1700" dirty="0">
                <a:latin typeface="Calibri" panose="020F0502020204030204" pitchFamily="34" charset="0"/>
                <a:ea typeface="Helvetica Neue"/>
                <a:cs typeface="Calibri" panose="020F0502020204030204" pitchFamily="34" charset="0"/>
                <a:sym typeface="Helvetica Neue"/>
              </a:rPr>
              <a:t>Ensomhet er en faktor i mental helse. Å jobbe med sosial bærekraft slik Bevisste gjøre, skal sikre møteplasser og inkluderende aktiviteter i eiendomsutvikling. Og dette skal bidra til å fremme god mental helse og livskvalitet for mennesker på tvers.</a:t>
            </a:r>
          </a:p>
          <a:p>
            <a:pPr lvl="0">
              <a:buClr>
                <a:schemeClr val="dk1"/>
              </a:buClr>
              <a:buSzPts val="1800"/>
            </a:pPr>
            <a:endParaRPr sz="1600" dirty="0">
              <a:latin typeface="Calibri" panose="020F0502020204030204" pitchFamily="34" charset="0"/>
              <a:ea typeface="Helvetica Neue"/>
              <a:cs typeface="Calibri" panose="020F0502020204030204" pitchFamily="34" charset="0"/>
              <a:sym typeface="Helvetica Neue"/>
            </a:endParaRPr>
          </a:p>
        </p:txBody>
      </p:sp>
      <p:sp>
        <p:nvSpPr>
          <p:cNvPr id="174" name="Google Shape;174;p21"/>
          <p:cNvSpPr/>
          <p:nvPr/>
        </p:nvSpPr>
        <p:spPr>
          <a:xfrm>
            <a:off x="3488131" y="3687884"/>
            <a:ext cx="2607867" cy="3088469"/>
          </a:xfrm>
          <a:prstGeom prst="rect">
            <a:avLst/>
          </a:prstGeom>
          <a:solidFill>
            <a:srgbClr val="F3D5C5"/>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nb-NO" sz="1700" dirty="0">
                <a:solidFill>
                  <a:schemeClr val="dk1"/>
                </a:solidFill>
                <a:latin typeface="Calibri" panose="020F0502020204030204" pitchFamily="34" charset="0"/>
                <a:ea typeface="Helvetica Neue"/>
                <a:cs typeface="Calibri" panose="020F0502020204030204" pitchFamily="34" charset="0"/>
                <a:sym typeface="Helvetica Neue"/>
              </a:rPr>
              <a:t>Entreprenørskap, kreativitet og innovasjon er viktig elementer å stimulere for å realisere god bærekraftig økonomiske vekst. I å tilrettelegge for sterkere samarbeid mellom sosial entreprenører og eiendomsaktører skal forsterke denne fokus.</a:t>
            </a:r>
            <a:endParaRPr sz="1700" dirty="0">
              <a:solidFill>
                <a:schemeClr val="dk1"/>
              </a:solidFill>
              <a:latin typeface="Calibri" panose="020F0502020204030204" pitchFamily="34" charset="0"/>
              <a:ea typeface="Helvetica Neue"/>
              <a:cs typeface="Calibri" panose="020F0502020204030204" pitchFamily="34" charset="0"/>
              <a:sym typeface="Helvetica Neue"/>
            </a:endParaRPr>
          </a:p>
        </p:txBody>
      </p:sp>
      <p:sp>
        <p:nvSpPr>
          <p:cNvPr id="175" name="Google Shape;175;p21"/>
          <p:cNvSpPr/>
          <p:nvPr/>
        </p:nvSpPr>
        <p:spPr>
          <a:xfrm>
            <a:off x="6336770" y="3687883"/>
            <a:ext cx="2607866" cy="3088469"/>
          </a:xfrm>
          <a:prstGeom prst="rect">
            <a:avLst/>
          </a:prstGeom>
          <a:solidFill>
            <a:srgbClr val="F3D5C5"/>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lvl="0" algn="ctr">
              <a:buClr>
                <a:schemeClr val="dk1"/>
              </a:buClr>
              <a:buSzPts val="1800"/>
            </a:pPr>
            <a:r>
              <a:rPr lang="nb-NO" sz="1700" dirty="0">
                <a:solidFill>
                  <a:schemeClr val="dk1"/>
                </a:solidFill>
                <a:latin typeface="Calibri" panose="020F0502020204030204" pitchFamily="34" charset="0"/>
                <a:ea typeface="Helvetica Neue"/>
                <a:cs typeface="Calibri" panose="020F0502020204030204" pitchFamily="34" charset="0"/>
                <a:sym typeface="Helvetica Neue"/>
              </a:rPr>
              <a:t>Med sosial entreprenørskap som en sentral del av eiendomsutvikling, skal  mer inkluderende, </a:t>
            </a:r>
            <a:r>
              <a:rPr lang="nb-NO" sz="1800" dirty="0">
                <a:solidFill>
                  <a:schemeClr val="dk1"/>
                </a:solidFill>
                <a:latin typeface="Calibri"/>
                <a:ea typeface="Calibri"/>
                <a:cs typeface="Calibri"/>
                <a:sym typeface="Calibri"/>
              </a:rPr>
              <a:t>tryggere, motstandsdyktige</a:t>
            </a:r>
            <a:r>
              <a:rPr lang="nb-NO" sz="1700" dirty="0">
                <a:solidFill>
                  <a:schemeClr val="dk1"/>
                </a:solidFill>
                <a:latin typeface="Calibri" panose="020F0502020204030204" pitchFamily="34" charset="0"/>
                <a:ea typeface="Helvetica Neue"/>
                <a:cs typeface="Calibri" panose="020F0502020204030204" pitchFamily="34" charset="0"/>
                <a:sym typeface="Helvetica Neue"/>
              </a:rPr>
              <a:t> byer og bosettinger oppnås.</a:t>
            </a:r>
            <a:endParaRPr sz="17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1" name="Google Shape;177;p21">
            <a:extLst>
              <a:ext uri="{FF2B5EF4-FFF2-40B4-BE49-F238E27FC236}">
                <a16:creationId xmlns:a16="http://schemas.microsoft.com/office/drawing/2014/main" id="{3197A3CB-578C-FA45-A331-D67233CFAE1B}"/>
              </a:ext>
            </a:extLst>
          </p:cNvPr>
          <p:cNvSpPr txBox="1"/>
          <p:nvPr/>
        </p:nvSpPr>
        <p:spPr>
          <a:xfrm>
            <a:off x="637776" y="0"/>
            <a:ext cx="11157216"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nb-NO" sz="4400" b="1" dirty="0">
                <a:solidFill>
                  <a:schemeClr val="dk1"/>
                </a:solidFill>
                <a:latin typeface="Calibri"/>
                <a:ea typeface="Calibri"/>
                <a:cs typeface="Calibri"/>
                <a:sym typeface="Calibri"/>
              </a:rPr>
              <a:t>Hvordan Bevisste bidrar til FNs </a:t>
            </a:r>
            <a:r>
              <a:rPr lang="no-NO" sz="4400" b="1" dirty="0" err="1">
                <a:solidFill>
                  <a:schemeClr val="dk1"/>
                </a:solidFill>
                <a:latin typeface="Calibri"/>
                <a:ea typeface="Calibri"/>
                <a:cs typeface="Calibri"/>
                <a:sym typeface="Calibri"/>
              </a:rPr>
              <a:t>Bærekraft</a:t>
            </a:r>
            <a:r>
              <a:rPr lang="nb-NO" sz="4400" b="1" dirty="0" err="1">
                <a:solidFill>
                  <a:schemeClr val="dk1"/>
                </a:solidFill>
                <a:latin typeface="Calibri"/>
                <a:ea typeface="Calibri"/>
                <a:cs typeface="Calibri"/>
                <a:sym typeface="Calibri"/>
              </a:rPr>
              <a:t>smål</a:t>
            </a:r>
            <a:endParaRPr sz="4400" dirty="0"/>
          </a:p>
        </p:txBody>
      </p:sp>
      <p:pic>
        <p:nvPicPr>
          <p:cNvPr id="2" name="Picture 1">
            <a:extLst>
              <a:ext uri="{FF2B5EF4-FFF2-40B4-BE49-F238E27FC236}">
                <a16:creationId xmlns:a16="http://schemas.microsoft.com/office/drawing/2014/main" id="{95C52015-F289-C547-A6ED-71A25A751651}"/>
              </a:ext>
            </a:extLst>
          </p:cNvPr>
          <p:cNvPicPr>
            <a:picLocks noChangeAspect="1"/>
          </p:cNvPicPr>
          <p:nvPr/>
        </p:nvPicPr>
        <p:blipFill>
          <a:blip r:embed="rId3"/>
          <a:stretch>
            <a:fillRect/>
          </a:stretch>
        </p:blipFill>
        <p:spPr>
          <a:xfrm>
            <a:off x="637776" y="1003096"/>
            <a:ext cx="2607869" cy="2607869"/>
          </a:xfrm>
          <a:prstGeom prst="rect">
            <a:avLst/>
          </a:prstGeom>
        </p:spPr>
      </p:pic>
      <p:pic>
        <p:nvPicPr>
          <p:cNvPr id="5" name="Picture 4">
            <a:extLst>
              <a:ext uri="{FF2B5EF4-FFF2-40B4-BE49-F238E27FC236}">
                <a16:creationId xmlns:a16="http://schemas.microsoft.com/office/drawing/2014/main" id="{BB2AF79C-9452-CC49-9F69-F858C1383704}"/>
              </a:ext>
            </a:extLst>
          </p:cNvPr>
          <p:cNvPicPr>
            <a:picLocks noChangeAspect="1"/>
          </p:cNvPicPr>
          <p:nvPr/>
        </p:nvPicPr>
        <p:blipFill>
          <a:blip r:embed="rId4"/>
          <a:stretch>
            <a:fillRect/>
          </a:stretch>
        </p:blipFill>
        <p:spPr>
          <a:xfrm>
            <a:off x="3488131" y="1006182"/>
            <a:ext cx="2607869" cy="2607869"/>
          </a:xfrm>
          <a:prstGeom prst="rect">
            <a:avLst/>
          </a:prstGeom>
        </p:spPr>
      </p:pic>
      <p:pic>
        <p:nvPicPr>
          <p:cNvPr id="6" name="Picture 5">
            <a:extLst>
              <a:ext uri="{FF2B5EF4-FFF2-40B4-BE49-F238E27FC236}">
                <a16:creationId xmlns:a16="http://schemas.microsoft.com/office/drawing/2014/main" id="{614C924A-BBAD-264F-9131-94DA21DD6B0A}"/>
              </a:ext>
            </a:extLst>
          </p:cNvPr>
          <p:cNvPicPr>
            <a:picLocks noChangeAspect="1"/>
          </p:cNvPicPr>
          <p:nvPr/>
        </p:nvPicPr>
        <p:blipFill>
          <a:blip r:embed="rId5"/>
          <a:stretch>
            <a:fillRect/>
          </a:stretch>
        </p:blipFill>
        <p:spPr>
          <a:xfrm>
            <a:off x="6336770" y="984418"/>
            <a:ext cx="2607868" cy="2607868"/>
          </a:xfrm>
          <a:prstGeom prst="rect">
            <a:avLst/>
          </a:prstGeom>
        </p:spPr>
      </p:pic>
      <p:pic>
        <p:nvPicPr>
          <p:cNvPr id="7" name="Picture 6">
            <a:extLst>
              <a:ext uri="{FF2B5EF4-FFF2-40B4-BE49-F238E27FC236}">
                <a16:creationId xmlns:a16="http://schemas.microsoft.com/office/drawing/2014/main" id="{B7411922-9C42-4D43-AA87-1C16C3C1460E}"/>
              </a:ext>
            </a:extLst>
          </p:cNvPr>
          <p:cNvPicPr>
            <a:picLocks noChangeAspect="1"/>
          </p:cNvPicPr>
          <p:nvPr/>
        </p:nvPicPr>
        <p:blipFill>
          <a:blip r:embed="rId6"/>
          <a:stretch>
            <a:fillRect/>
          </a:stretch>
        </p:blipFill>
        <p:spPr>
          <a:xfrm>
            <a:off x="9187124" y="984417"/>
            <a:ext cx="2607868" cy="2607868"/>
          </a:xfrm>
          <a:prstGeom prst="rect">
            <a:avLst/>
          </a:prstGeom>
        </p:spPr>
      </p:pic>
      <p:sp>
        <p:nvSpPr>
          <p:cNvPr id="14" name="Google Shape;175;p21">
            <a:extLst>
              <a:ext uri="{FF2B5EF4-FFF2-40B4-BE49-F238E27FC236}">
                <a16:creationId xmlns:a16="http://schemas.microsoft.com/office/drawing/2014/main" id="{06DCCDD5-B975-CD41-83DE-F8DE7C075935}"/>
              </a:ext>
            </a:extLst>
          </p:cNvPr>
          <p:cNvSpPr/>
          <p:nvPr/>
        </p:nvSpPr>
        <p:spPr>
          <a:xfrm>
            <a:off x="9185407" y="3687883"/>
            <a:ext cx="2607865" cy="3088468"/>
          </a:xfrm>
          <a:prstGeom prst="rect">
            <a:avLst/>
          </a:prstGeom>
          <a:solidFill>
            <a:srgbClr val="F3D5C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chemeClr val="dk1"/>
              </a:buClr>
              <a:buSzPts val="1800"/>
            </a:pPr>
            <a:r>
              <a:rPr lang="nb-NO" sz="1700" dirty="0">
                <a:latin typeface="Calibri" panose="020F0502020204030204" pitchFamily="34" charset="0"/>
                <a:cs typeface="Calibri" panose="020F0502020204030204" pitchFamily="34" charset="0"/>
              </a:rPr>
              <a:t>Myndigheter, næringslivet og sivilsamfunnet må samarbeide for å oppnå bærekraftig utvikling. I at Bevisste koble sosial entreprenører ‘</a:t>
            </a:r>
            <a:r>
              <a:rPr lang="nb-NO" sz="1700" dirty="0" err="1">
                <a:latin typeface="Calibri" panose="020F0502020204030204" pitchFamily="34" charset="0"/>
                <a:cs typeface="Calibri" panose="020F0502020204030204" pitchFamily="34" charset="0"/>
              </a:rPr>
              <a:t>bottom</a:t>
            </a:r>
            <a:r>
              <a:rPr lang="nb-NO" sz="1700" dirty="0">
                <a:latin typeface="Calibri" panose="020F0502020204030204" pitchFamily="34" charset="0"/>
                <a:cs typeface="Calibri" panose="020F0502020204030204" pitchFamily="34" charset="0"/>
              </a:rPr>
              <a:t>-up’ med ‘top-</a:t>
            </a:r>
            <a:r>
              <a:rPr lang="nb-NO" sz="1700" dirty="0" err="1">
                <a:latin typeface="Calibri" panose="020F0502020204030204" pitchFamily="34" charset="0"/>
                <a:cs typeface="Calibri" panose="020F0502020204030204" pitchFamily="34" charset="0"/>
              </a:rPr>
              <a:t>down</a:t>
            </a:r>
            <a:r>
              <a:rPr lang="nb-NO" sz="1700" dirty="0">
                <a:latin typeface="Calibri" panose="020F0502020204030204" pitchFamily="34" charset="0"/>
                <a:cs typeface="Calibri" panose="020F0502020204030204" pitchFamily="34" charset="0"/>
              </a:rPr>
              <a:t>’ eiendomsaktører,  så skapes det sterkere partnerskap tvers sektorer, hierarki, bransje og disipliner.</a:t>
            </a:r>
            <a:endParaRPr sz="1700" dirty="0">
              <a:solidFill>
                <a:schemeClr val="dk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3971694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
        <p:cNvGrpSpPr/>
        <p:nvPr/>
      </p:nvGrpSpPr>
      <p:grpSpPr>
        <a:xfrm>
          <a:off x="0" y="0"/>
          <a:ext cx="0" cy="0"/>
          <a:chOff x="0" y="0"/>
          <a:chExt cx="0" cy="0"/>
        </a:xfrm>
      </p:grpSpPr>
      <p:sp>
        <p:nvSpPr>
          <p:cNvPr id="2" name="Google Shape;112;p16">
            <a:extLst>
              <a:ext uri="{FF2B5EF4-FFF2-40B4-BE49-F238E27FC236}">
                <a16:creationId xmlns:a16="http://schemas.microsoft.com/office/drawing/2014/main" id="{FAF60E5F-32C6-4F48-9601-0DC41DF9D9C3}"/>
              </a:ext>
            </a:extLst>
          </p:cNvPr>
          <p:cNvSpPr txBox="1">
            <a:spLocks/>
          </p:cNvSpPr>
          <p:nvPr/>
        </p:nvSpPr>
        <p:spPr>
          <a:xfrm>
            <a:off x="838200" y="34596"/>
            <a:ext cx="10515600" cy="132556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buFont typeface="Calibri"/>
              <a:buNone/>
            </a:pPr>
            <a:r>
              <a:rPr lang="nb-NO" b="1" dirty="0">
                <a:solidFill>
                  <a:schemeClr val="dk1"/>
                </a:solidFill>
                <a:latin typeface="Calibri"/>
                <a:cs typeface="Calibri"/>
                <a:sym typeface="Calibri"/>
              </a:rPr>
              <a:t>Bevisste – Supermedlemskap eksempel</a:t>
            </a:r>
            <a:endParaRPr lang="nb-NO" dirty="0"/>
          </a:p>
        </p:txBody>
      </p:sp>
      <p:sp>
        <p:nvSpPr>
          <p:cNvPr id="3" name="Rectangle 2">
            <a:extLst>
              <a:ext uri="{FF2B5EF4-FFF2-40B4-BE49-F238E27FC236}">
                <a16:creationId xmlns:a16="http://schemas.microsoft.com/office/drawing/2014/main" id="{13CBA2EA-6570-1B48-8EDE-09F5F72DD8CD}"/>
              </a:ext>
            </a:extLst>
          </p:cNvPr>
          <p:cNvSpPr/>
          <p:nvPr/>
        </p:nvSpPr>
        <p:spPr>
          <a:xfrm>
            <a:off x="1060450" y="2768600"/>
            <a:ext cx="3213100" cy="3251200"/>
          </a:xfrm>
          <a:prstGeom prst="rect">
            <a:avLst/>
          </a:prstGeom>
          <a:solidFill>
            <a:srgbClr val="DD9982"/>
          </a:solidFill>
          <a:ln>
            <a:solidFill>
              <a:srgbClr val="ACD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dirty="0"/>
              <a:t>50.000 NOK</a:t>
            </a:r>
          </a:p>
        </p:txBody>
      </p:sp>
      <p:sp>
        <p:nvSpPr>
          <p:cNvPr id="4" name="Rectangle 3">
            <a:extLst>
              <a:ext uri="{FF2B5EF4-FFF2-40B4-BE49-F238E27FC236}">
                <a16:creationId xmlns:a16="http://schemas.microsoft.com/office/drawing/2014/main" id="{601339C5-BB6F-C44D-9603-C585CD85891A}"/>
              </a:ext>
            </a:extLst>
          </p:cNvPr>
          <p:cNvSpPr/>
          <p:nvPr/>
        </p:nvSpPr>
        <p:spPr>
          <a:xfrm>
            <a:off x="1060450" y="1574800"/>
            <a:ext cx="3213100" cy="1193800"/>
          </a:xfrm>
          <a:prstGeom prst="rect">
            <a:avLst/>
          </a:prstGeom>
          <a:solidFill>
            <a:srgbClr val="DD9982"/>
          </a:solidFill>
          <a:ln>
            <a:solidFill>
              <a:srgbClr val="ACD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t>BEVISSTE SUPERMEDLEM</a:t>
            </a:r>
          </a:p>
        </p:txBody>
      </p:sp>
      <p:sp>
        <p:nvSpPr>
          <p:cNvPr id="9" name="Rectangle 8">
            <a:extLst>
              <a:ext uri="{FF2B5EF4-FFF2-40B4-BE49-F238E27FC236}">
                <a16:creationId xmlns:a16="http://schemas.microsoft.com/office/drawing/2014/main" id="{253112DF-9355-0244-BE0C-1E5D58095834}"/>
              </a:ext>
            </a:extLst>
          </p:cNvPr>
          <p:cNvSpPr/>
          <p:nvPr/>
        </p:nvSpPr>
        <p:spPr>
          <a:xfrm>
            <a:off x="4489450" y="1574800"/>
            <a:ext cx="3213100" cy="1193800"/>
          </a:xfrm>
          <a:prstGeom prst="rect">
            <a:avLst/>
          </a:prstGeom>
          <a:solidFill>
            <a:srgbClr val="AC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MATCH</a:t>
            </a:r>
          </a:p>
        </p:txBody>
      </p:sp>
      <p:sp>
        <p:nvSpPr>
          <p:cNvPr id="10" name="Rectangle 9">
            <a:extLst>
              <a:ext uri="{FF2B5EF4-FFF2-40B4-BE49-F238E27FC236}">
                <a16:creationId xmlns:a16="http://schemas.microsoft.com/office/drawing/2014/main" id="{047C031F-F786-9C45-94C3-53D5E8215024}"/>
              </a:ext>
            </a:extLst>
          </p:cNvPr>
          <p:cNvSpPr/>
          <p:nvPr/>
        </p:nvSpPr>
        <p:spPr>
          <a:xfrm>
            <a:off x="4489450" y="3225800"/>
            <a:ext cx="3213100" cy="1193800"/>
          </a:xfrm>
          <a:prstGeom prst="rect">
            <a:avLst/>
          </a:prstGeom>
          <a:solidFill>
            <a:srgbClr val="AC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INNSIKT</a:t>
            </a:r>
          </a:p>
        </p:txBody>
      </p:sp>
      <p:sp>
        <p:nvSpPr>
          <p:cNvPr id="11" name="Rectangle 10">
            <a:extLst>
              <a:ext uri="{FF2B5EF4-FFF2-40B4-BE49-F238E27FC236}">
                <a16:creationId xmlns:a16="http://schemas.microsoft.com/office/drawing/2014/main" id="{5ECFC01F-F84B-1442-9C84-A0C02DC4BFB1}"/>
              </a:ext>
            </a:extLst>
          </p:cNvPr>
          <p:cNvSpPr/>
          <p:nvPr/>
        </p:nvSpPr>
        <p:spPr>
          <a:xfrm>
            <a:off x="4489450" y="4826000"/>
            <a:ext cx="3213100" cy="1193800"/>
          </a:xfrm>
          <a:prstGeom prst="rect">
            <a:avLst/>
          </a:prstGeom>
          <a:solidFill>
            <a:srgbClr val="AC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IDÉ</a:t>
            </a:r>
          </a:p>
        </p:txBody>
      </p:sp>
      <p:sp>
        <p:nvSpPr>
          <p:cNvPr id="12" name="Rectangle 11">
            <a:extLst>
              <a:ext uri="{FF2B5EF4-FFF2-40B4-BE49-F238E27FC236}">
                <a16:creationId xmlns:a16="http://schemas.microsoft.com/office/drawing/2014/main" id="{7BAC759C-12DE-1540-8989-636E4A382199}"/>
              </a:ext>
            </a:extLst>
          </p:cNvPr>
          <p:cNvSpPr/>
          <p:nvPr/>
        </p:nvSpPr>
        <p:spPr>
          <a:xfrm>
            <a:off x="7918450" y="1574800"/>
            <a:ext cx="3213100" cy="4445000"/>
          </a:xfrm>
          <a:prstGeom prst="rect">
            <a:avLst/>
          </a:prstGeom>
          <a:solidFill>
            <a:srgbClr val="DD9982"/>
          </a:solidFill>
          <a:ln>
            <a:solidFill>
              <a:srgbClr val="ACD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dirty="0">
                <a:latin typeface="Calibri" panose="020F0502020204030204" pitchFamily="34" charset="0"/>
                <a:cs typeface="Calibri" panose="020F0502020204030204" pitchFamily="34" charset="0"/>
              </a:rPr>
              <a:t>FOREDRAG VERKSTED</a:t>
            </a:r>
          </a:p>
          <a:p>
            <a:pPr algn="ctr"/>
            <a:r>
              <a:rPr lang="nb-NO" sz="3200" dirty="0">
                <a:latin typeface="Calibri" panose="020F0502020204030204" pitchFamily="34" charset="0"/>
                <a:cs typeface="Calibri" panose="020F0502020204030204" pitchFamily="34" charset="0"/>
              </a:rPr>
              <a:t>KURS / EVENT TJENESTER AKTIVITETER</a:t>
            </a:r>
          </a:p>
          <a:p>
            <a:pPr algn="ctr"/>
            <a:r>
              <a:rPr lang="nb-NO" sz="3200" dirty="0">
                <a:latin typeface="Calibri" panose="020F0502020204030204" pitchFamily="34" charset="0"/>
                <a:cs typeface="Calibri" panose="020F0502020204030204" pitchFamily="34" charset="0"/>
              </a:rPr>
              <a:t>STEDSUTVIKLING PROSESSLEDELSE PROSJEKTLEDELSE</a:t>
            </a:r>
          </a:p>
          <a:p>
            <a:pPr algn="ctr"/>
            <a:r>
              <a:rPr lang="nb-NO" sz="2600" dirty="0">
                <a:latin typeface="Calibri" panose="020F0502020204030204" pitchFamily="34" charset="0"/>
                <a:cs typeface="Calibri" panose="020F0502020204030204" pitchFamily="34" charset="0"/>
              </a:rPr>
              <a:t>OMDØMMEBYGGING</a:t>
            </a:r>
          </a:p>
        </p:txBody>
      </p:sp>
      <p:sp>
        <p:nvSpPr>
          <p:cNvPr id="5" name="TextBox 4">
            <a:extLst>
              <a:ext uri="{FF2B5EF4-FFF2-40B4-BE49-F238E27FC236}">
                <a16:creationId xmlns:a16="http://schemas.microsoft.com/office/drawing/2014/main" id="{2FD290D7-FE34-8745-A70E-E5479F29E643}"/>
              </a:ext>
            </a:extLst>
          </p:cNvPr>
          <p:cNvSpPr txBox="1"/>
          <p:nvPr/>
        </p:nvSpPr>
        <p:spPr>
          <a:xfrm>
            <a:off x="5933268" y="2679413"/>
            <a:ext cx="325464" cy="584775"/>
          </a:xfrm>
          <a:prstGeom prst="rect">
            <a:avLst/>
          </a:prstGeom>
          <a:noFill/>
        </p:spPr>
        <p:txBody>
          <a:bodyPr wrap="square" rtlCol="0">
            <a:spAutoFit/>
          </a:bodyPr>
          <a:lstStyle/>
          <a:p>
            <a:pPr algn="ctr"/>
            <a:r>
              <a:rPr lang="nb-NO" sz="3200" dirty="0">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BDB58A96-5AC5-1E47-A312-AC7773679B39}"/>
              </a:ext>
            </a:extLst>
          </p:cNvPr>
          <p:cNvSpPr txBox="1"/>
          <p:nvPr/>
        </p:nvSpPr>
        <p:spPr>
          <a:xfrm>
            <a:off x="5933268" y="4291311"/>
            <a:ext cx="325464" cy="584775"/>
          </a:xfrm>
          <a:prstGeom prst="rect">
            <a:avLst/>
          </a:prstGeom>
          <a:noFill/>
        </p:spPr>
        <p:txBody>
          <a:bodyPr wrap="square" rtlCol="0">
            <a:spAutoFit/>
          </a:bodyPr>
          <a:lstStyle/>
          <a:p>
            <a:pPr algn="ctr"/>
            <a:r>
              <a:rPr lang="nb-NO"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7002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5"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6E602-9A08-CA4C-A050-2805522CD4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8" t="-1626" r="-142"/>
          <a:stretch/>
        </p:blipFill>
        <p:spPr>
          <a:xfrm>
            <a:off x="215663" y="874800"/>
            <a:ext cx="2782800" cy="2782800"/>
          </a:xfrm>
          <a:prstGeom prst="rect">
            <a:avLst/>
          </a:prstGeom>
        </p:spPr>
      </p:pic>
      <p:pic>
        <p:nvPicPr>
          <p:cNvPr id="4" name="Picture 3">
            <a:extLst>
              <a:ext uri="{FF2B5EF4-FFF2-40B4-BE49-F238E27FC236}">
                <a16:creationId xmlns:a16="http://schemas.microsoft.com/office/drawing/2014/main" id="{E454A768-B66E-E44E-950E-03C8C210B087}"/>
              </a:ext>
            </a:extLst>
          </p:cNvPr>
          <p:cNvPicPr>
            <a:picLocks noChangeAspect="1"/>
          </p:cNvPicPr>
          <p:nvPr/>
        </p:nvPicPr>
        <p:blipFill>
          <a:blip r:embed="rId4"/>
          <a:stretch>
            <a:fillRect/>
          </a:stretch>
        </p:blipFill>
        <p:spPr>
          <a:xfrm>
            <a:off x="7017423" y="4023114"/>
            <a:ext cx="2776462" cy="2776462"/>
          </a:xfrm>
          <a:prstGeom prst="rect">
            <a:avLst/>
          </a:prstGeom>
        </p:spPr>
      </p:pic>
      <p:pic>
        <p:nvPicPr>
          <p:cNvPr id="5" name="Picture 4">
            <a:extLst>
              <a:ext uri="{FF2B5EF4-FFF2-40B4-BE49-F238E27FC236}">
                <a16:creationId xmlns:a16="http://schemas.microsoft.com/office/drawing/2014/main" id="{4968196F-557C-9E43-8919-6C3957265AC6}"/>
              </a:ext>
            </a:extLst>
          </p:cNvPr>
          <p:cNvPicPr>
            <a:picLocks noChangeAspect="1"/>
          </p:cNvPicPr>
          <p:nvPr/>
        </p:nvPicPr>
        <p:blipFill>
          <a:blip r:embed="rId5"/>
          <a:stretch>
            <a:fillRect/>
          </a:stretch>
        </p:blipFill>
        <p:spPr>
          <a:xfrm>
            <a:off x="9216853" y="871143"/>
            <a:ext cx="2786459" cy="2786459"/>
          </a:xfrm>
          <a:prstGeom prst="rect">
            <a:avLst/>
          </a:prstGeom>
        </p:spPr>
      </p:pic>
      <p:pic>
        <p:nvPicPr>
          <p:cNvPr id="6" name="Picture 5">
            <a:extLst>
              <a:ext uri="{FF2B5EF4-FFF2-40B4-BE49-F238E27FC236}">
                <a16:creationId xmlns:a16="http://schemas.microsoft.com/office/drawing/2014/main" id="{952396A9-9485-274B-A1E7-586603401A86}"/>
              </a:ext>
            </a:extLst>
          </p:cNvPr>
          <p:cNvPicPr>
            <a:picLocks noChangeAspect="1"/>
          </p:cNvPicPr>
          <p:nvPr/>
        </p:nvPicPr>
        <p:blipFill>
          <a:blip r:embed="rId6"/>
          <a:stretch>
            <a:fillRect/>
          </a:stretch>
        </p:blipFill>
        <p:spPr>
          <a:xfrm>
            <a:off x="2597174" y="4023114"/>
            <a:ext cx="2776462" cy="2776462"/>
          </a:xfrm>
          <a:prstGeom prst="rect">
            <a:avLst/>
          </a:prstGeom>
        </p:spPr>
      </p:pic>
      <p:pic>
        <p:nvPicPr>
          <p:cNvPr id="7" name="Picture 6">
            <a:extLst>
              <a:ext uri="{FF2B5EF4-FFF2-40B4-BE49-F238E27FC236}">
                <a16:creationId xmlns:a16="http://schemas.microsoft.com/office/drawing/2014/main" id="{B6B2DE57-16E3-944F-861F-0E2586CF3142}"/>
              </a:ext>
            </a:extLst>
          </p:cNvPr>
          <p:cNvPicPr>
            <a:picLocks noChangeAspect="1"/>
          </p:cNvPicPr>
          <p:nvPr/>
        </p:nvPicPr>
        <p:blipFill>
          <a:blip r:embed="rId7"/>
          <a:stretch>
            <a:fillRect/>
          </a:stretch>
        </p:blipFill>
        <p:spPr>
          <a:xfrm>
            <a:off x="4779936" y="871143"/>
            <a:ext cx="2786457" cy="2786457"/>
          </a:xfrm>
          <a:prstGeom prst="rect">
            <a:avLst/>
          </a:prstGeom>
        </p:spPr>
      </p:pic>
      <p:sp>
        <p:nvSpPr>
          <p:cNvPr id="8" name="TextBox 7">
            <a:extLst>
              <a:ext uri="{FF2B5EF4-FFF2-40B4-BE49-F238E27FC236}">
                <a16:creationId xmlns:a16="http://schemas.microsoft.com/office/drawing/2014/main" id="{79CB3192-A8F1-054E-AC6A-363465A78863}"/>
              </a:ext>
            </a:extLst>
          </p:cNvPr>
          <p:cNvSpPr txBox="1"/>
          <p:nvPr/>
        </p:nvSpPr>
        <p:spPr>
          <a:xfrm>
            <a:off x="751509" y="3576838"/>
            <a:ext cx="1711108" cy="892552"/>
          </a:xfrm>
          <a:prstGeom prst="rect">
            <a:avLst/>
          </a:prstGeom>
          <a:noFill/>
        </p:spPr>
        <p:txBody>
          <a:bodyPr wrap="square" rtlCol="0">
            <a:spAutoFit/>
          </a:bodyPr>
          <a:lstStyle/>
          <a:p>
            <a:pPr algn="ctr"/>
            <a:r>
              <a:rPr lang="nb-NO" sz="2000" b="1" dirty="0" err="1">
                <a:latin typeface="Calibri" panose="020F0502020204030204" pitchFamily="34" charset="0"/>
                <a:cs typeface="Calibri" panose="020F0502020204030204" pitchFamily="34" charset="0"/>
              </a:rPr>
              <a:t>Nejra</a:t>
            </a:r>
            <a:r>
              <a:rPr lang="nb-NO" sz="2000" b="1" dirty="0">
                <a:latin typeface="Calibri" panose="020F0502020204030204" pitchFamily="34" charset="0"/>
                <a:cs typeface="Calibri" panose="020F0502020204030204" pitchFamily="34" charset="0"/>
              </a:rPr>
              <a:t> </a:t>
            </a:r>
            <a:r>
              <a:rPr lang="nb-NO" sz="2000" b="1" dirty="0" err="1">
                <a:latin typeface="Calibri" panose="020F0502020204030204" pitchFamily="34" charset="0"/>
                <a:cs typeface="Calibri" panose="020F0502020204030204" pitchFamily="34" charset="0"/>
              </a:rPr>
              <a:t>Macic</a:t>
            </a:r>
            <a:endParaRPr lang="nb-NO" sz="2000" b="1" dirty="0">
              <a:latin typeface="Calibri" panose="020F0502020204030204" pitchFamily="34" charset="0"/>
              <a:cs typeface="Calibri" panose="020F0502020204030204" pitchFamily="34" charset="0"/>
            </a:endParaRPr>
          </a:p>
          <a:p>
            <a:pPr algn="ctr"/>
            <a:r>
              <a:rPr lang="nb-NO" sz="1600" dirty="0">
                <a:latin typeface="Calibri" panose="020F0502020204030204" pitchFamily="34" charset="0"/>
                <a:cs typeface="Calibri" panose="020F0502020204030204" pitchFamily="34" charset="0"/>
              </a:rPr>
              <a:t>Sjeføkonom Prognosesenteret</a:t>
            </a:r>
          </a:p>
        </p:txBody>
      </p:sp>
      <p:sp>
        <p:nvSpPr>
          <p:cNvPr id="9" name="TextBox 8">
            <a:extLst>
              <a:ext uri="{FF2B5EF4-FFF2-40B4-BE49-F238E27FC236}">
                <a16:creationId xmlns:a16="http://schemas.microsoft.com/office/drawing/2014/main" id="{F8A0D20A-CC70-3141-A053-D3F9AAE14F5A}"/>
              </a:ext>
            </a:extLst>
          </p:cNvPr>
          <p:cNvSpPr txBox="1"/>
          <p:nvPr/>
        </p:nvSpPr>
        <p:spPr>
          <a:xfrm>
            <a:off x="5317610" y="3657600"/>
            <a:ext cx="1711108" cy="1138773"/>
          </a:xfrm>
          <a:prstGeom prst="rect">
            <a:avLst/>
          </a:prstGeom>
          <a:noFill/>
        </p:spPr>
        <p:txBody>
          <a:bodyPr wrap="square" rtlCol="0">
            <a:spAutoFit/>
          </a:bodyPr>
          <a:lstStyle/>
          <a:p>
            <a:pPr algn="ctr"/>
            <a:r>
              <a:rPr lang="nb-NO" sz="2000" b="1" dirty="0">
                <a:latin typeface="Calibri" panose="020F0502020204030204" pitchFamily="34" charset="0"/>
                <a:cs typeface="Calibri" panose="020F0502020204030204" pitchFamily="34" charset="0"/>
              </a:rPr>
              <a:t>Erling </a:t>
            </a:r>
            <a:r>
              <a:rPr lang="nb-NO" sz="2000" b="1" dirty="0" err="1">
                <a:latin typeface="Calibri" panose="020F0502020204030204" pitchFamily="34" charset="0"/>
                <a:cs typeface="Calibri" panose="020F0502020204030204" pitchFamily="34" charset="0"/>
              </a:rPr>
              <a:t>Timm</a:t>
            </a:r>
            <a:endParaRPr lang="nb-NO" sz="2000" b="1" dirty="0">
              <a:latin typeface="Calibri" panose="020F0502020204030204" pitchFamily="34" charset="0"/>
              <a:cs typeface="Calibri" panose="020F0502020204030204" pitchFamily="34" charset="0"/>
            </a:endParaRPr>
          </a:p>
          <a:p>
            <a:pPr algn="ctr"/>
            <a:r>
              <a:rPr lang="nb-NO" sz="1600" dirty="0">
                <a:latin typeface="Calibri" panose="020F0502020204030204" pitchFamily="34" charset="0"/>
                <a:cs typeface="Calibri" panose="020F0502020204030204" pitchFamily="34" charset="0"/>
              </a:rPr>
              <a:t>Partner Advokatfirma Haavind</a:t>
            </a:r>
          </a:p>
        </p:txBody>
      </p:sp>
      <p:sp>
        <p:nvSpPr>
          <p:cNvPr id="10" name="TextBox 9">
            <a:extLst>
              <a:ext uri="{FF2B5EF4-FFF2-40B4-BE49-F238E27FC236}">
                <a16:creationId xmlns:a16="http://schemas.microsoft.com/office/drawing/2014/main" id="{693A7287-223C-9F43-8D82-C8F6BFF76134}"/>
              </a:ext>
            </a:extLst>
          </p:cNvPr>
          <p:cNvSpPr txBox="1"/>
          <p:nvPr/>
        </p:nvSpPr>
        <p:spPr>
          <a:xfrm>
            <a:off x="9852162" y="3657600"/>
            <a:ext cx="1711108" cy="1138773"/>
          </a:xfrm>
          <a:prstGeom prst="rect">
            <a:avLst/>
          </a:prstGeom>
          <a:noFill/>
        </p:spPr>
        <p:txBody>
          <a:bodyPr wrap="square" rtlCol="0">
            <a:spAutoFit/>
          </a:bodyPr>
          <a:lstStyle/>
          <a:p>
            <a:pPr algn="ctr"/>
            <a:r>
              <a:rPr lang="nb-NO" sz="2000" b="1" dirty="0">
                <a:latin typeface="Calibri" panose="020F0502020204030204" pitchFamily="34" charset="0"/>
                <a:cs typeface="Calibri" panose="020F0502020204030204" pitchFamily="34" charset="0"/>
              </a:rPr>
              <a:t>Salman Saeed</a:t>
            </a:r>
          </a:p>
          <a:p>
            <a:pPr algn="ctr"/>
            <a:r>
              <a:rPr lang="nb-NO" sz="1600" dirty="0">
                <a:latin typeface="Calibri" panose="020F0502020204030204" pitchFamily="34" charset="0"/>
                <a:cs typeface="Calibri" panose="020F0502020204030204" pitchFamily="34" charset="0"/>
              </a:rPr>
              <a:t>Administrerende</a:t>
            </a:r>
          </a:p>
          <a:p>
            <a:pPr algn="ctr"/>
            <a:r>
              <a:rPr lang="nb-NO" sz="1600" dirty="0">
                <a:latin typeface="Calibri" panose="020F0502020204030204" pitchFamily="34" charset="0"/>
                <a:cs typeface="Calibri" panose="020F0502020204030204" pitchFamily="34" charset="0"/>
              </a:rPr>
              <a:t>Direktør, Bonum Utvikling AS</a:t>
            </a:r>
          </a:p>
        </p:txBody>
      </p:sp>
      <p:sp>
        <p:nvSpPr>
          <p:cNvPr id="11" name="TextBox 10">
            <a:extLst>
              <a:ext uri="{FF2B5EF4-FFF2-40B4-BE49-F238E27FC236}">
                <a16:creationId xmlns:a16="http://schemas.microsoft.com/office/drawing/2014/main" id="{4915AC03-398E-F845-895B-A6E5A89A302E}"/>
              </a:ext>
            </a:extLst>
          </p:cNvPr>
          <p:cNvSpPr txBox="1"/>
          <p:nvPr/>
        </p:nvSpPr>
        <p:spPr>
          <a:xfrm>
            <a:off x="566137" y="5907024"/>
            <a:ext cx="1972760" cy="892552"/>
          </a:xfrm>
          <a:prstGeom prst="rect">
            <a:avLst/>
          </a:prstGeom>
          <a:noFill/>
        </p:spPr>
        <p:txBody>
          <a:bodyPr wrap="square" rtlCol="0">
            <a:spAutoFit/>
          </a:bodyPr>
          <a:lstStyle/>
          <a:p>
            <a:pPr algn="ctr"/>
            <a:r>
              <a:rPr lang="nb-NO" sz="2000" b="1" dirty="0">
                <a:latin typeface="Calibri" panose="020F0502020204030204" pitchFamily="34" charset="0"/>
                <a:cs typeface="Calibri" panose="020F0502020204030204" pitchFamily="34" charset="0"/>
              </a:rPr>
              <a:t>Thomas </a:t>
            </a:r>
            <a:r>
              <a:rPr lang="nb-NO" sz="2000" b="1" dirty="0" err="1">
                <a:latin typeface="Calibri" panose="020F0502020204030204" pitchFamily="34" charset="0"/>
                <a:cs typeface="Calibri" panose="020F0502020204030204" pitchFamily="34" charset="0"/>
              </a:rPr>
              <a:t>Berman</a:t>
            </a:r>
            <a:endParaRPr lang="nb-NO" sz="2000" b="1" dirty="0">
              <a:latin typeface="Calibri" panose="020F0502020204030204" pitchFamily="34" charset="0"/>
              <a:cs typeface="Calibri" panose="020F0502020204030204" pitchFamily="34" charset="0"/>
            </a:endParaRPr>
          </a:p>
          <a:p>
            <a:pPr algn="ctr"/>
            <a:r>
              <a:rPr lang="nb-NO" sz="1600" dirty="0">
                <a:latin typeface="Calibri" panose="020F0502020204030204" pitchFamily="34" charset="0"/>
                <a:cs typeface="Calibri" panose="020F0502020204030204" pitchFamily="34" charset="0"/>
              </a:rPr>
              <a:t>Daglig Leder</a:t>
            </a:r>
          </a:p>
          <a:p>
            <a:pPr algn="ctr"/>
            <a:r>
              <a:rPr lang="nb-NO" sz="1600" dirty="0" err="1">
                <a:latin typeface="Calibri" panose="020F0502020204030204" pitchFamily="34" charset="0"/>
                <a:cs typeface="Calibri" panose="020F0502020204030204" pitchFamily="34" charset="0"/>
              </a:rPr>
              <a:t>SoCentral</a:t>
            </a:r>
            <a:endParaRPr lang="nb-NO" sz="16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3603167-6435-3847-83AC-E53A76189754}"/>
              </a:ext>
            </a:extLst>
          </p:cNvPr>
          <p:cNvSpPr txBox="1"/>
          <p:nvPr/>
        </p:nvSpPr>
        <p:spPr>
          <a:xfrm>
            <a:off x="9793885" y="5660803"/>
            <a:ext cx="2300851" cy="1138773"/>
          </a:xfrm>
          <a:prstGeom prst="rect">
            <a:avLst/>
          </a:prstGeom>
          <a:noFill/>
        </p:spPr>
        <p:txBody>
          <a:bodyPr wrap="square" rtlCol="0">
            <a:spAutoFit/>
          </a:bodyPr>
          <a:lstStyle/>
          <a:p>
            <a:pPr algn="ctr"/>
            <a:r>
              <a:rPr lang="nb-NO" sz="2000" b="1" dirty="0">
                <a:latin typeface="Calibri" panose="020F0502020204030204" pitchFamily="34" charset="0"/>
                <a:cs typeface="Calibri" panose="020F0502020204030204" pitchFamily="34" charset="0"/>
              </a:rPr>
              <a:t>Knut Halvor Hansen</a:t>
            </a:r>
          </a:p>
          <a:p>
            <a:pPr algn="ctr"/>
            <a:r>
              <a:rPr lang="nb-NO" sz="1600" dirty="0">
                <a:latin typeface="Calibri" panose="020F0502020204030204" pitchFamily="34" charset="0"/>
                <a:cs typeface="Calibri" panose="020F0502020204030204" pitchFamily="34" charset="0"/>
              </a:rPr>
              <a:t>Styreleder</a:t>
            </a:r>
          </a:p>
          <a:p>
            <a:pPr algn="ctr"/>
            <a:r>
              <a:rPr lang="nb-NO" sz="1600" dirty="0">
                <a:latin typeface="Calibri" panose="020F0502020204030204" pitchFamily="34" charset="0"/>
                <a:cs typeface="Calibri" panose="020F0502020204030204" pitchFamily="34" charset="0"/>
              </a:rPr>
              <a:t>Daglig Leder</a:t>
            </a:r>
          </a:p>
          <a:p>
            <a:pPr algn="ctr"/>
            <a:r>
              <a:rPr lang="nb-NO" sz="1600" dirty="0" err="1">
                <a:latin typeface="Calibri" panose="020F0502020204030204" pitchFamily="34" charset="0"/>
                <a:cs typeface="Calibri" panose="020F0502020204030204" pitchFamily="34" charset="0"/>
              </a:rPr>
              <a:t>Bykon</a:t>
            </a:r>
            <a:endParaRPr lang="nb-NO" sz="1600" dirty="0">
              <a:latin typeface="Calibri" panose="020F0502020204030204" pitchFamily="34" charset="0"/>
              <a:cs typeface="Calibri" panose="020F0502020204030204" pitchFamily="34" charset="0"/>
            </a:endParaRPr>
          </a:p>
        </p:txBody>
      </p:sp>
      <p:sp>
        <p:nvSpPr>
          <p:cNvPr id="13" name="Google Shape;156;p20">
            <a:extLst>
              <a:ext uri="{FF2B5EF4-FFF2-40B4-BE49-F238E27FC236}">
                <a16:creationId xmlns:a16="http://schemas.microsoft.com/office/drawing/2014/main" id="{4DE569A2-7A31-4E49-9061-34DB98D14407}"/>
              </a:ext>
            </a:extLst>
          </p:cNvPr>
          <p:cNvSpPr txBox="1"/>
          <p:nvPr/>
        </p:nvSpPr>
        <p:spPr>
          <a:xfrm>
            <a:off x="1026698" y="-136921"/>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Calibri"/>
              <a:buNone/>
            </a:pPr>
            <a:r>
              <a:rPr lang="nb-NO" sz="4000" b="1" i="0" u="none" strike="noStrike" cap="none" dirty="0">
                <a:solidFill>
                  <a:schemeClr val="dk1"/>
                </a:solidFill>
                <a:latin typeface="Calibri"/>
                <a:ea typeface="Calibri"/>
                <a:cs typeface="Calibri"/>
                <a:sym typeface="Calibri"/>
              </a:rPr>
              <a:t>Styret i Bevisste</a:t>
            </a:r>
            <a:endParaRPr dirty="0"/>
          </a:p>
        </p:txBody>
      </p:sp>
    </p:spTree>
    <p:extLst>
      <p:ext uri="{BB962C8B-B14F-4D97-AF65-F5344CB8AC3E}">
        <p14:creationId xmlns:p14="http://schemas.microsoft.com/office/powerpoint/2010/main" val="2194521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5" name="Google Shape;101;p15" descr="A person talking on a cell phone&#10;&#10;Description generated with high confidence">
            <a:extLst>
              <a:ext uri="{FF2B5EF4-FFF2-40B4-BE49-F238E27FC236}">
                <a16:creationId xmlns:a16="http://schemas.microsoft.com/office/drawing/2014/main" id="{599C94E4-322D-AD4E-BDDC-6C4E1B30548F}"/>
              </a:ext>
            </a:extLst>
          </p:cNvPr>
          <p:cNvPicPr preferRelativeResize="0"/>
          <p:nvPr/>
        </p:nvPicPr>
        <p:blipFill rotWithShape="1">
          <a:blip r:embed="rId3">
            <a:alphaModFix/>
          </a:blip>
          <a:srcRect/>
          <a:stretch/>
        </p:blipFill>
        <p:spPr>
          <a:xfrm>
            <a:off x="0" y="11151"/>
            <a:ext cx="12191999" cy="6858001"/>
          </a:xfrm>
          <a:prstGeom prst="rect">
            <a:avLst/>
          </a:prstGeom>
          <a:noFill/>
          <a:ln>
            <a:noFill/>
          </a:ln>
        </p:spPr>
      </p:pic>
      <p:sp>
        <p:nvSpPr>
          <p:cNvPr id="226" name="Google Shape;226;p25"/>
          <p:cNvSpPr txBox="1">
            <a:spLocks noGrp="1"/>
          </p:cNvSpPr>
          <p:nvPr>
            <p:ph type="title"/>
          </p:nvPr>
        </p:nvSpPr>
        <p:spPr>
          <a:xfrm>
            <a:off x="2554637" y="5297229"/>
            <a:ext cx="7082725" cy="1325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nb-NO" sz="4400" b="1" i="0" u="none" strike="noStrike" cap="none" dirty="0">
                <a:solidFill>
                  <a:schemeClr val="tx1"/>
                </a:solidFill>
                <a:latin typeface="Calibri"/>
                <a:ea typeface="Calibri"/>
                <a:cs typeface="Calibri"/>
                <a:sym typeface="Calibri"/>
              </a:rPr>
              <a:t>Takk for oppmerksomhet</a:t>
            </a:r>
            <a:endParaRPr sz="4400" b="0" i="0" u="none" strike="noStrike" cap="none" dirty="0">
              <a:solidFill>
                <a:schemeClr val="tx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996AAC8-DD46-6E46-8B68-286D8385BB1E}"/>
              </a:ext>
            </a:extLst>
          </p:cNvPr>
          <p:cNvPicPr>
            <a:picLocks noChangeAspect="1"/>
          </p:cNvPicPr>
          <p:nvPr/>
        </p:nvPicPr>
        <p:blipFill>
          <a:blip r:embed="rId4"/>
          <a:stretch>
            <a:fillRect/>
          </a:stretch>
        </p:blipFill>
        <p:spPr>
          <a:xfrm>
            <a:off x="785586" y="235371"/>
            <a:ext cx="10947400" cy="21209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Shape 123"/>
        <p:cNvGrpSpPr/>
        <p:nvPr/>
      </p:nvGrpSpPr>
      <p:grpSpPr>
        <a:xfrm>
          <a:off x="0" y="0"/>
          <a:ext cx="0" cy="0"/>
          <a:chOff x="0" y="0"/>
          <a:chExt cx="0" cy="0"/>
        </a:xfrm>
      </p:grpSpPr>
      <p:sp>
        <p:nvSpPr>
          <p:cNvPr id="127" name="Google Shape;127;p17"/>
          <p:cNvSpPr txBox="1"/>
          <p:nvPr/>
        </p:nvSpPr>
        <p:spPr>
          <a:xfrm>
            <a:off x="783600" y="2891949"/>
            <a:ext cx="10624800" cy="1849682"/>
          </a:xfrm>
          <a:prstGeom prst="rect">
            <a:avLst/>
          </a:prstGeom>
          <a:noFill/>
          <a:ln>
            <a:noFill/>
          </a:ln>
        </p:spPr>
        <p:txBody>
          <a:bodyPr spcFirstLastPara="1" wrap="square" lIns="91425" tIns="45700" rIns="91425" bIns="45700" anchor="t" anchorCtr="0">
            <a:noAutofit/>
          </a:bodyPr>
          <a:lstStyle/>
          <a:p>
            <a:pPr lvl="0" algn="ctr"/>
            <a:r>
              <a:rPr lang="nb-NO" sz="3600" dirty="0">
                <a:latin typeface="Calibri" panose="020F0502020204030204" pitchFamily="34" charset="0"/>
                <a:cs typeface="Calibri" panose="020F0502020204030204" pitchFamily="34" charset="0"/>
              </a:rPr>
              <a:t>Tilrettelegger og sikrer at sosial bærekraft blir til en realitet i eiendomsprosjekter. Med fokus på:</a:t>
            </a:r>
          </a:p>
          <a:p>
            <a:pPr marL="3343275" lvl="0" indent="530225">
              <a:buFont typeface="Arial" panose="020B0604020202020204" pitchFamily="34" charset="0"/>
              <a:buChar char="•"/>
            </a:pPr>
            <a:r>
              <a:rPr lang="nb-NO" sz="3600" dirty="0">
                <a:latin typeface="Calibri" panose="020F0502020204030204" pitchFamily="34" charset="0"/>
                <a:cs typeface="Calibri" panose="020F0502020204030204" pitchFamily="34" charset="0"/>
              </a:rPr>
              <a:t>Lønnsomhet</a:t>
            </a:r>
          </a:p>
          <a:p>
            <a:pPr marL="3343275" lvl="0" indent="530225">
              <a:buFont typeface="Arial" panose="020B0604020202020204" pitchFamily="34" charset="0"/>
              <a:buChar char="•"/>
            </a:pPr>
            <a:r>
              <a:rPr lang="nb-NO" sz="3600" dirty="0">
                <a:latin typeface="Calibri" panose="020F0502020204030204" pitchFamily="34" charset="0"/>
                <a:cs typeface="Calibri" panose="020F0502020204030204" pitchFamily="34" charset="0"/>
              </a:rPr>
              <a:t>Omdømmebygging</a:t>
            </a:r>
          </a:p>
          <a:p>
            <a:pPr marL="3343275" lvl="0" indent="530225">
              <a:buFont typeface="Arial" panose="020B0604020202020204" pitchFamily="34" charset="0"/>
              <a:buChar char="•"/>
            </a:pPr>
            <a:r>
              <a:rPr lang="nb-NO" sz="3600" dirty="0">
                <a:latin typeface="Calibri" panose="020F0502020204030204" pitchFamily="34" charset="0"/>
                <a:cs typeface="Calibri" panose="020F0502020204030204" pitchFamily="34" charset="0"/>
              </a:rPr>
              <a:t>Samskapning</a:t>
            </a:r>
          </a:p>
          <a:p>
            <a:pPr marL="3343275" lvl="0" indent="530225">
              <a:buFont typeface="Arial" panose="020B0604020202020204" pitchFamily="34" charset="0"/>
              <a:buChar char="•"/>
            </a:pPr>
            <a:r>
              <a:rPr lang="nb-NO" sz="3600" dirty="0">
                <a:latin typeface="Calibri" panose="020F0502020204030204" pitchFamily="34" charset="0"/>
                <a:cs typeface="Calibri" panose="020F0502020204030204" pitchFamily="34" charset="0"/>
              </a:rPr>
              <a:t>Innovasjon</a:t>
            </a:r>
          </a:p>
        </p:txBody>
      </p:sp>
      <p:pic>
        <p:nvPicPr>
          <p:cNvPr id="4" name="Picture 3">
            <a:extLst>
              <a:ext uri="{FF2B5EF4-FFF2-40B4-BE49-F238E27FC236}">
                <a16:creationId xmlns:a16="http://schemas.microsoft.com/office/drawing/2014/main" id="{A835924A-D817-9042-960B-B2C95B344877}"/>
              </a:ext>
            </a:extLst>
          </p:cNvPr>
          <p:cNvPicPr>
            <a:picLocks noChangeAspect="1"/>
          </p:cNvPicPr>
          <p:nvPr/>
        </p:nvPicPr>
        <p:blipFill>
          <a:blip r:embed="rId3"/>
          <a:stretch>
            <a:fillRect/>
          </a:stretch>
        </p:blipFill>
        <p:spPr>
          <a:xfrm>
            <a:off x="622300" y="362835"/>
            <a:ext cx="10947400" cy="2120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568C23-88DC-7645-940C-8B79A0B4DA69}"/>
              </a:ext>
            </a:extLst>
          </p:cNvPr>
          <p:cNvSpPr txBox="1">
            <a:spLocks/>
          </p:cNvSpPr>
          <p:nvPr/>
        </p:nvSpPr>
        <p:spPr>
          <a:xfrm>
            <a:off x="463160" y="211606"/>
            <a:ext cx="11302472" cy="667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b="1" dirty="0">
                <a:latin typeface="Calibri" panose="020F0502020204030204" pitchFamily="34" charset="0"/>
                <a:ea typeface="Oswald" charset="0"/>
                <a:cs typeface="Calibri" panose="020F0502020204030204" pitchFamily="34" charset="0"/>
              </a:rPr>
              <a:t>Den Bevisste ‘Sweet Spot’ i eiendomsprosjekter </a:t>
            </a:r>
          </a:p>
        </p:txBody>
      </p:sp>
      <p:sp>
        <p:nvSpPr>
          <p:cNvPr id="3" name="TextBox 2">
            <a:extLst>
              <a:ext uri="{FF2B5EF4-FFF2-40B4-BE49-F238E27FC236}">
                <a16:creationId xmlns:a16="http://schemas.microsoft.com/office/drawing/2014/main" id="{12445BC2-0347-964F-A0E4-FFAF990D4F02}"/>
              </a:ext>
            </a:extLst>
          </p:cNvPr>
          <p:cNvSpPr txBox="1"/>
          <p:nvPr/>
        </p:nvSpPr>
        <p:spPr>
          <a:xfrm>
            <a:off x="1438047" y="6338034"/>
            <a:ext cx="2449710" cy="369332"/>
          </a:xfrm>
          <a:prstGeom prst="rect">
            <a:avLst/>
          </a:prstGeom>
          <a:noFill/>
        </p:spPr>
        <p:txBody>
          <a:bodyPr wrap="none" rtlCol="0">
            <a:spAutoFit/>
          </a:bodyPr>
          <a:lstStyle/>
          <a:p>
            <a:r>
              <a:rPr lang="nb-NO" sz="1800" b="1" dirty="0">
                <a:latin typeface="Calibri" panose="020F0502020204030204" pitchFamily="34" charset="0"/>
                <a:ea typeface="Oswald" charset="0"/>
                <a:cs typeface="Calibri" panose="020F0502020204030204" pitchFamily="34" charset="0"/>
              </a:rPr>
              <a:t>= Økonomisk bærekraft</a:t>
            </a:r>
            <a:endParaRPr lang="nb-NO" sz="1800" dirty="0"/>
          </a:p>
        </p:txBody>
      </p:sp>
      <p:grpSp>
        <p:nvGrpSpPr>
          <p:cNvPr id="12" name="Group 11">
            <a:extLst>
              <a:ext uri="{FF2B5EF4-FFF2-40B4-BE49-F238E27FC236}">
                <a16:creationId xmlns:a16="http://schemas.microsoft.com/office/drawing/2014/main" id="{271490EB-FD39-6B40-A324-20B0DDC9FA9A}"/>
              </a:ext>
            </a:extLst>
          </p:cNvPr>
          <p:cNvGrpSpPr/>
          <p:nvPr/>
        </p:nvGrpSpPr>
        <p:grpSpPr>
          <a:xfrm>
            <a:off x="1486056" y="1500694"/>
            <a:ext cx="9389864" cy="5273227"/>
            <a:chOff x="635880" y="1500694"/>
            <a:chExt cx="9389864" cy="5273227"/>
          </a:xfrm>
        </p:grpSpPr>
        <p:grpSp>
          <p:nvGrpSpPr>
            <p:cNvPr id="2" name="Group 1">
              <a:extLst>
                <a:ext uri="{FF2B5EF4-FFF2-40B4-BE49-F238E27FC236}">
                  <a16:creationId xmlns:a16="http://schemas.microsoft.com/office/drawing/2014/main" id="{00E512E4-79E7-B64F-8371-B9F3C83CBC67}"/>
                </a:ext>
              </a:extLst>
            </p:cNvPr>
            <p:cNvGrpSpPr/>
            <p:nvPr/>
          </p:nvGrpSpPr>
          <p:grpSpPr>
            <a:xfrm>
              <a:off x="635880" y="1500694"/>
              <a:ext cx="9389864" cy="5273227"/>
              <a:chOff x="635879" y="940680"/>
              <a:chExt cx="10662744" cy="5833242"/>
            </a:xfrm>
          </p:grpSpPr>
          <p:sp>
            <p:nvSpPr>
              <p:cNvPr id="4" name="Oval 3">
                <a:extLst>
                  <a:ext uri="{FF2B5EF4-FFF2-40B4-BE49-F238E27FC236}">
                    <a16:creationId xmlns:a16="http://schemas.microsoft.com/office/drawing/2014/main" id="{339E5EF1-B74C-CF45-826A-2C578EF40399}"/>
                  </a:ext>
                </a:extLst>
              </p:cNvPr>
              <p:cNvSpPr/>
              <p:nvPr/>
            </p:nvSpPr>
            <p:spPr>
              <a:xfrm>
                <a:off x="5468008" y="1439922"/>
                <a:ext cx="3442139" cy="3442139"/>
              </a:xfrm>
              <a:prstGeom prst="ellipse">
                <a:avLst/>
              </a:prstGeom>
              <a:solidFill>
                <a:schemeClr val="accent4">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Oval 4">
                <a:extLst>
                  <a:ext uri="{FF2B5EF4-FFF2-40B4-BE49-F238E27FC236}">
                    <a16:creationId xmlns:a16="http://schemas.microsoft.com/office/drawing/2014/main" id="{C015287E-8025-BD49-A03E-BCAA48E52BF0}"/>
                  </a:ext>
                </a:extLst>
              </p:cNvPr>
              <p:cNvSpPr/>
              <p:nvPr/>
            </p:nvSpPr>
            <p:spPr>
              <a:xfrm>
                <a:off x="3794236" y="3331783"/>
                <a:ext cx="3442139" cy="3442139"/>
              </a:xfrm>
              <a:prstGeom prst="ellipse">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Oval 5">
                <a:extLst>
                  <a:ext uri="{FF2B5EF4-FFF2-40B4-BE49-F238E27FC236}">
                    <a16:creationId xmlns:a16="http://schemas.microsoft.com/office/drawing/2014/main" id="{925258B1-FCD5-E54E-B3EA-8D3EBDB630E7}"/>
                  </a:ext>
                </a:extLst>
              </p:cNvPr>
              <p:cNvSpPr/>
              <p:nvPr/>
            </p:nvSpPr>
            <p:spPr>
              <a:xfrm>
                <a:off x="3079532" y="940680"/>
                <a:ext cx="3442139" cy="3442139"/>
              </a:xfrm>
              <a:prstGeom prst="ellipse">
                <a:avLst/>
              </a:prstGeom>
              <a:solidFill>
                <a:schemeClr val="accent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Oval 6">
                <a:extLst>
                  <a:ext uri="{FF2B5EF4-FFF2-40B4-BE49-F238E27FC236}">
                    <a16:creationId xmlns:a16="http://schemas.microsoft.com/office/drawing/2014/main" id="{8CE43DC2-1B4C-0E47-9F6D-7CE939073FE0}"/>
                  </a:ext>
                </a:extLst>
              </p:cNvPr>
              <p:cNvSpPr/>
              <p:nvPr/>
            </p:nvSpPr>
            <p:spPr>
              <a:xfrm>
                <a:off x="5562603" y="3394847"/>
                <a:ext cx="551793" cy="5517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xtBox 8">
                <a:extLst>
                  <a:ext uri="{FF2B5EF4-FFF2-40B4-BE49-F238E27FC236}">
                    <a16:creationId xmlns:a16="http://schemas.microsoft.com/office/drawing/2014/main" id="{2830B1FC-375A-5B4B-9B56-74051C857247}"/>
                  </a:ext>
                </a:extLst>
              </p:cNvPr>
              <p:cNvSpPr txBox="1"/>
              <p:nvPr/>
            </p:nvSpPr>
            <p:spPr>
              <a:xfrm>
                <a:off x="635879" y="2301464"/>
                <a:ext cx="2443653" cy="584775"/>
              </a:xfrm>
              <a:prstGeom prst="rect">
                <a:avLst/>
              </a:prstGeom>
              <a:noFill/>
            </p:spPr>
            <p:txBody>
              <a:bodyPr wrap="square" rtlCol="0">
                <a:spAutoFit/>
              </a:bodyPr>
              <a:lstStyle/>
              <a:p>
                <a:pPr algn="ctr"/>
                <a:r>
                  <a:rPr lang="en-US" sz="2800" b="1" dirty="0" err="1">
                    <a:latin typeface="Calibri" panose="020F0502020204030204" pitchFamily="34" charset="0"/>
                    <a:ea typeface="Oswald" charset="0"/>
                    <a:cs typeface="Calibri" panose="020F0502020204030204" pitchFamily="34" charset="0"/>
                  </a:rPr>
                  <a:t>Grønt</a:t>
                </a:r>
                <a:r>
                  <a:rPr lang="en-US" sz="2800" b="1" dirty="0">
                    <a:latin typeface="Calibri" panose="020F0502020204030204" pitchFamily="34" charset="0"/>
                    <a:ea typeface="Oswald" charset="0"/>
                    <a:cs typeface="Calibri" panose="020F0502020204030204" pitchFamily="34" charset="0"/>
                  </a:rPr>
                  <a:t> </a:t>
                </a:r>
                <a:r>
                  <a:rPr lang="en-US" sz="2800" b="1" dirty="0" err="1">
                    <a:latin typeface="Calibri" panose="020F0502020204030204" pitchFamily="34" charset="0"/>
                    <a:ea typeface="Oswald" charset="0"/>
                    <a:cs typeface="Calibri" panose="020F0502020204030204" pitchFamily="34" charset="0"/>
                  </a:rPr>
                  <a:t>skifte</a:t>
                </a:r>
                <a:endParaRPr lang="nb-NO" sz="2800" b="1" dirty="0">
                  <a:latin typeface="Calibri" panose="020F0502020204030204" pitchFamily="34" charset="0"/>
                  <a:ea typeface="Oswald" charset="0"/>
                  <a:cs typeface="Calibri" panose="020F0502020204030204" pitchFamily="34" charset="0"/>
                </a:endParaRPr>
              </a:p>
            </p:txBody>
          </p:sp>
          <p:sp>
            <p:nvSpPr>
              <p:cNvPr id="10" name="TextBox 9">
                <a:extLst>
                  <a:ext uri="{FF2B5EF4-FFF2-40B4-BE49-F238E27FC236}">
                    <a16:creationId xmlns:a16="http://schemas.microsoft.com/office/drawing/2014/main" id="{038EC274-8A62-AD47-A822-7DA10BA8A093}"/>
                  </a:ext>
                </a:extLst>
              </p:cNvPr>
              <p:cNvSpPr txBox="1"/>
              <p:nvPr/>
            </p:nvSpPr>
            <p:spPr>
              <a:xfrm>
                <a:off x="8910147" y="2301463"/>
                <a:ext cx="2388476" cy="1029725"/>
              </a:xfrm>
              <a:prstGeom prst="rect">
                <a:avLst/>
              </a:prstGeom>
              <a:noFill/>
            </p:spPr>
            <p:txBody>
              <a:bodyPr wrap="square" rtlCol="0">
                <a:spAutoFit/>
              </a:bodyPr>
              <a:lstStyle/>
              <a:p>
                <a:pPr algn="ctr"/>
                <a:r>
                  <a:rPr lang="en-US" sz="2800" b="1" dirty="0" err="1">
                    <a:latin typeface="Calibri" panose="020F0502020204030204" pitchFamily="34" charset="0"/>
                    <a:ea typeface="Oswald" charset="0"/>
                    <a:cs typeface="Calibri" panose="020F0502020204030204" pitchFamily="34" charset="0"/>
                  </a:rPr>
                  <a:t>Teknologi</a:t>
                </a:r>
                <a:r>
                  <a:rPr lang="en-US" sz="2800" b="1" dirty="0">
                    <a:latin typeface="Calibri" panose="020F0502020204030204" pitchFamily="34" charset="0"/>
                    <a:ea typeface="Oswald" charset="0"/>
                    <a:cs typeface="Calibri" panose="020F0502020204030204" pitchFamily="34" charset="0"/>
                  </a:rPr>
                  <a:t> </a:t>
                </a:r>
                <a:r>
                  <a:rPr lang="en-US" sz="2800" b="1" dirty="0" err="1">
                    <a:latin typeface="Calibri" panose="020F0502020204030204" pitchFamily="34" charset="0"/>
                    <a:ea typeface="Oswald" charset="0"/>
                    <a:cs typeface="Calibri" panose="020F0502020204030204" pitchFamily="34" charset="0"/>
                  </a:rPr>
                  <a:t>og</a:t>
                </a:r>
                <a:r>
                  <a:rPr lang="en-US" sz="2800" b="1" dirty="0">
                    <a:latin typeface="Calibri" panose="020F0502020204030204" pitchFamily="34" charset="0"/>
                    <a:ea typeface="Oswald" charset="0"/>
                    <a:cs typeface="Calibri" panose="020F0502020204030204" pitchFamily="34" charset="0"/>
                  </a:rPr>
                  <a:t> </a:t>
                </a:r>
                <a:r>
                  <a:rPr lang="en-US" sz="2800" b="1" dirty="0" err="1">
                    <a:latin typeface="Calibri" panose="020F0502020204030204" pitchFamily="34" charset="0"/>
                    <a:ea typeface="Oswald" charset="0"/>
                    <a:cs typeface="Calibri" panose="020F0502020204030204" pitchFamily="34" charset="0"/>
                  </a:rPr>
                  <a:t>digitalisering</a:t>
                </a:r>
                <a:endParaRPr lang="nb-NO" sz="2800" b="1" dirty="0">
                  <a:latin typeface="Calibri" panose="020F0502020204030204" pitchFamily="34" charset="0"/>
                  <a:ea typeface="Oswald" charset="0"/>
                  <a:cs typeface="Calibri" panose="020F0502020204030204" pitchFamily="34" charset="0"/>
                </a:endParaRPr>
              </a:p>
            </p:txBody>
          </p:sp>
          <p:sp>
            <p:nvSpPr>
              <p:cNvPr id="11" name="TextBox 10">
                <a:extLst>
                  <a:ext uri="{FF2B5EF4-FFF2-40B4-BE49-F238E27FC236}">
                    <a16:creationId xmlns:a16="http://schemas.microsoft.com/office/drawing/2014/main" id="{5F892F61-C52A-2941-AD2B-CC7D3A20A279}"/>
                  </a:ext>
                </a:extLst>
              </p:cNvPr>
              <p:cNvSpPr txBox="1"/>
              <p:nvPr/>
            </p:nvSpPr>
            <p:spPr>
              <a:xfrm>
                <a:off x="6829667" y="5289382"/>
                <a:ext cx="3330026" cy="1077218"/>
              </a:xfrm>
              <a:prstGeom prst="rect">
                <a:avLst/>
              </a:prstGeom>
              <a:noFill/>
            </p:spPr>
            <p:txBody>
              <a:bodyPr wrap="square" rtlCol="0">
                <a:spAutoFit/>
              </a:bodyPr>
              <a:lstStyle/>
              <a:p>
                <a:pPr algn="ctr"/>
                <a:r>
                  <a:rPr lang="en-US" sz="2800" b="1" dirty="0" err="1">
                    <a:latin typeface="Calibri" panose="020F0502020204030204" pitchFamily="34" charset="0"/>
                    <a:ea typeface="Oswald" charset="0"/>
                    <a:cs typeface="Calibri" panose="020F0502020204030204" pitchFamily="34" charset="0"/>
                  </a:rPr>
                  <a:t>Mennesker</a:t>
                </a:r>
                <a:r>
                  <a:rPr lang="en-US" sz="2800" b="1" dirty="0">
                    <a:latin typeface="Calibri" panose="020F0502020204030204" pitchFamily="34" charset="0"/>
                    <a:ea typeface="Oswald" charset="0"/>
                    <a:cs typeface="Calibri" panose="020F0502020204030204" pitchFamily="34" charset="0"/>
                  </a:rPr>
                  <a:t> </a:t>
                </a:r>
                <a:r>
                  <a:rPr lang="en-US" sz="2800" b="1" dirty="0" err="1">
                    <a:latin typeface="Calibri" panose="020F0502020204030204" pitchFamily="34" charset="0"/>
                    <a:ea typeface="Oswald" charset="0"/>
                    <a:cs typeface="Calibri" panose="020F0502020204030204" pitchFamily="34" charset="0"/>
                  </a:rPr>
                  <a:t>og</a:t>
                </a:r>
                <a:r>
                  <a:rPr lang="en-US" sz="2800" b="1" dirty="0">
                    <a:latin typeface="Calibri" panose="020F0502020204030204" pitchFamily="34" charset="0"/>
                    <a:ea typeface="Oswald" charset="0"/>
                    <a:cs typeface="Calibri" panose="020F0502020204030204" pitchFamily="34" charset="0"/>
                  </a:rPr>
                  <a:t> </a:t>
                </a:r>
                <a:r>
                  <a:rPr lang="en-US" sz="2800" b="1" dirty="0" err="1">
                    <a:latin typeface="Calibri" panose="020F0502020204030204" pitchFamily="34" charset="0"/>
                    <a:ea typeface="Oswald" charset="0"/>
                    <a:cs typeface="Calibri" panose="020F0502020204030204" pitchFamily="34" charset="0"/>
                  </a:rPr>
                  <a:t>sosial</a:t>
                </a:r>
                <a:r>
                  <a:rPr lang="en-US" sz="2800" b="1" dirty="0">
                    <a:latin typeface="Calibri" panose="020F0502020204030204" pitchFamily="34" charset="0"/>
                    <a:ea typeface="Oswald" charset="0"/>
                    <a:cs typeface="Calibri" panose="020F0502020204030204" pitchFamily="34" charset="0"/>
                  </a:rPr>
                  <a:t> </a:t>
                </a:r>
                <a:r>
                  <a:rPr lang="en-US" sz="2800" b="1" dirty="0" err="1">
                    <a:latin typeface="Calibri" panose="020F0502020204030204" pitchFamily="34" charset="0"/>
                    <a:ea typeface="Oswald" charset="0"/>
                    <a:cs typeface="Calibri" panose="020F0502020204030204" pitchFamily="34" charset="0"/>
                  </a:rPr>
                  <a:t>bevegelser</a:t>
                </a:r>
                <a:endParaRPr lang="nb-NO" sz="2800" b="1" dirty="0">
                  <a:latin typeface="Calibri" panose="020F0502020204030204" pitchFamily="34" charset="0"/>
                  <a:ea typeface="Oswald" charset="0"/>
                  <a:cs typeface="Calibri" panose="020F0502020204030204" pitchFamily="34" charset="0"/>
                </a:endParaRPr>
              </a:p>
            </p:txBody>
          </p:sp>
        </p:grpSp>
        <p:sp>
          <p:nvSpPr>
            <p:cNvPr id="14" name="Oval 13">
              <a:extLst>
                <a:ext uri="{FF2B5EF4-FFF2-40B4-BE49-F238E27FC236}">
                  <a16:creationId xmlns:a16="http://schemas.microsoft.com/office/drawing/2014/main" id="{C2E7F961-D3D0-BB45-9825-A279AB6990ED}"/>
                </a:ext>
              </a:extLst>
            </p:cNvPr>
            <p:cNvSpPr/>
            <p:nvPr/>
          </p:nvSpPr>
          <p:spPr>
            <a:xfrm>
              <a:off x="5152116" y="3919673"/>
              <a:ext cx="97972" cy="979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7" name="Oval 16">
            <a:extLst>
              <a:ext uri="{FF2B5EF4-FFF2-40B4-BE49-F238E27FC236}">
                <a16:creationId xmlns:a16="http://schemas.microsoft.com/office/drawing/2014/main" id="{8F959797-672D-1C46-81E1-39E350E99693}"/>
              </a:ext>
            </a:extLst>
          </p:cNvPr>
          <p:cNvSpPr/>
          <p:nvPr/>
        </p:nvSpPr>
        <p:spPr>
          <a:xfrm>
            <a:off x="1316080" y="6473714"/>
            <a:ext cx="97972" cy="979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itle 1">
            <a:extLst>
              <a:ext uri="{FF2B5EF4-FFF2-40B4-BE49-F238E27FC236}">
                <a16:creationId xmlns:a16="http://schemas.microsoft.com/office/drawing/2014/main" id="{FDB5A4F5-5B07-F34D-A4C8-7714EF9409DE}"/>
              </a:ext>
            </a:extLst>
          </p:cNvPr>
          <p:cNvSpPr txBox="1">
            <a:spLocks/>
          </p:cNvSpPr>
          <p:nvPr/>
        </p:nvSpPr>
        <p:spPr>
          <a:xfrm>
            <a:off x="426368" y="833219"/>
            <a:ext cx="11302472" cy="667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b="1" dirty="0">
                <a:latin typeface="Calibri" panose="020F0502020204030204" pitchFamily="34" charset="0"/>
                <a:ea typeface="Oswald" charset="0"/>
                <a:cs typeface="Calibri" panose="020F0502020204030204" pitchFamily="34" charset="0"/>
              </a:rPr>
              <a:t>Den komplette miljø og bærekraftstrategi</a:t>
            </a:r>
          </a:p>
        </p:txBody>
      </p:sp>
    </p:spTree>
    <p:extLst>
      <p:ext uri="{BB962C8B-B14F-4D97-AF65-F5344CB8AC3E}">
        <p14:creationId xmlns:p14="http://schemas.microsoft.com/office/powerpoint/2010/main" val="2874691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6"/>
        <p:cNvGrpSpPr/>
        <p:nvPr/>
      </p:nvGrpSpPr>
      <p:grpSpPr>
        <a:xfrm>
          <a:off x="0" y="0"/>
          <a:ext cx="0" cy="0"/>
          <a:chOff x="0" y="0"/>
          <a:chExt cx="0" cy="0"/>
        </a:xfrm>
      </p:grpSpPr>
      <p:pic>
        <p:nvPicPr>
          <p:cNvPr id="197" name="Google Shape;197;p23"/>
          <p:cNvPicPr preferRelativeResize="0"/>
          <p:nvPr/>
        </p:nvPicPr>
        <p:blipFill>
          <a:blip r:embed="rId3">
            <a:alphaModFix/>
          </a:blip>
          <a:stretch>
            <a:fillRect/>
          </a:stretch>
        </p:blipFill>
        <p:spPr>
          <a:xfrm>
            <a:off x="939125" y="5262577"/>
            <a:ext cx="3878675" cy="2036300"/>
          </a:xfrm>
          <a:prstGeom prst="rect">
            <a:avLst/>
          </a:prstGeom>
          <a:noFill/>
          <a:ln>
            <a:noFill/>
          </a:ln>
        </p:spPr>
      </p:pic>
      <p:sp>
        <p:nvSpPr>
          <p:cNvPr id="198" name="Google Shape;198;p23"/>
          <p:cNvSpPr txBox="1">
            <a:spLocks noGrp="1"/>
          </p:cNvSpPr>
          <p:nvPr>
            <p:ph type="ctrTitle"/>
          </p:nvPr>
        </p:nvSpPr>
        <p:spPr>
          <a:xfrm>
            <a:off x="1523990" y="701205"/>
            <a:ext cx="9144000" cy="1844535"/>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br>
              <a:rPr lang="no-NO" sz="6000" b="0" i="0" u="none" strike="noStrike" cap="none" dirty="0">
                <a:solidFill>
                  <a:schemeClr val="dk1"/>
                </a:solidFill>
                <a:latin typeface="Calibri"/>
                <a:ea typeface="Calibri"/>
                <a:cs typeface="Calibri"/>
                <a:sym typeface="Calibri"/>
              </a:rPr>
            </a:br>
            <a:endParaRPr sz="6000" b="0" i="0" u="none" strike="noStrike" cap="none" dirty="0">
              <a:solidFill>
                <a:schemeClr val="dk1"/>
              </a:solidFill>
              <a:latin typeface="Calibri"/>
              <a:ea typeface="Calibri"/>
              <a:cs typeface="Calibri"/>
              <a:sym typeface="Calibri"/>
            </a:endParaRPr>
          </a:p>
        </p:txBody>
      </p:sp>
      <p:pic>
        <p:nvPicPr>
          <p:cNvPr id="199" name="Google Shape;199;p23"/>
          <p:cNvPicPr preferRelativeResize="0"/>
          <p:nvPr/>
        </p:nvPicPr>
        <p:blipFill rotWithShape="1">
          <a:blip r:embed="rId4">
            <a:alphaModFix/>
          </a:blip>
          <a:srcRect/>
          <a:stretch/>
        </p:blipFill>
        <p:spPr>
          <a:xfrm>
            <a:off x="6626922" y="1612549"/>
            <a:ext cx="2590225" cy="2097250"/>
          </a:xfrm>
          <a:prstGeom prst="rect">
            <a:avLst/>
          </a:prstGeom>
          <a:noFill/>
          <a:ln>
            <a:noFill/>
          </a:ln>
        </p:spPr>
      </p:pic>
      <p:sp>
        <p:nvSpPr>
          <p:cNvPr id="200" name="Google Shape;200;p23"/>
          <p:cNvSpPr txBox="1"/>
          <p:nvPr/>
        </p:nvSpPr>
        <p:spPr>
          <a:xfrm>
            <a:off x="133000" y="1097320"/>
            <a:ext cx="6181979" cy="515229"/>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chemeClr val="dk1"/>
              </a:buClr>
              <a:buSzPts val="5550"/>
              <a:buFont typeface="Calibri"/>
              <a:buNone/>
            </a:pPr>
            <a:r>
              <a:rPr lang="nb-NO" sz="3200" b="1" dirty="0">
                <a:solidFill>
                  <a:schemeClr val="dk1"/>
                </a:solidFill>
                <a:latin typeface="Calibri"/>
                <a:ea typeface="Calibri"/>
                <a:cs typeface="Calibri"/>
                <a:sym typeface="Calibri"/>
              </a:rPr>
              <a:t>Noen </a:t>
            </a:r>
            <a:r>
              <a:rPr lang="no-NO" sz="3200" b="1" dirty="0">
                <a:solidFill>
                  <a:schemeClr val="dk1"/>
                </a:solidFill>
                <a:latin typeface="Calibri"/>
                <a:ea typeface="Calibri"/>
                <a:cs typeface="Calibri"/>
                <a:sym typeface="Calibri"/>
              </a:rPr>
              <a:t>Medlemmer</a:t>
            </a:r>
            <a:r>
              <a:rPr lang="nb-NO" sz="3200" b="1" dirty="0">
                <a:solidFill>
                  <a:schemeClr val="dk1"/>
                </a:solidFill>
                <a:latin typeface="Calibri"/>
                <a:ea typeface="Calibri"/>
                <a:cs typeface="Calibri"/>
                <a:sym typeface="Calibri"/>
              </a:rPr>
              <a:t> &amp; Støttespillere</a:t>
            </a:r>
          </a:p>
          <a:p>
            <a:pPr marL="0" marR="0" lvl="0" indent="0" algn="ctr" rtl="0">
              <a:lnSpc>
                <a:spcPct val="70000"/>
              </a:lnSpc>
              <a:spcBef>
                <a:spcPts val="0"/>
              </a:spcBef>
              <a:spcAft>
                <a:spcPts val="0"/>
              </a:spcAft>
              <a:buClr>
                <a:schemeClr val="dk1"/>
              </a:buClr>
              <a:buSzPts val="5550"/>
              <a:buFont typeface="Calibri"/>
              <a:buNone/>
            </a:pPr>
            <a:endParaRPr sz="5550" dirty="0">
              <a:solidFill>
                <a:schemeClr val="dk1"/>
              </a:solidFill>
              <a:latin typeface="Calibri"/>
              <a:ea typeface="Calibri"/>
              <a:cs typeface="Calibri"/>
              <a:sym typeface="Calibri"/>
            </a:endParaRPr>
          </a:p>
        </p:txBody>
      </p:sp>
      <p:pic>
        <p:nvPicPr>
          <p:cNvPr id="201" name="Google Shape;201;p23"/>
          <p:cNvPicPr preferRelativeResize="0"/>
          <p:nvPr/>
        </p:nvPicPr>
        <p:blipFill>
          <a:blip r:embed="rId5">
            <a:alphaModFix/>
          </a:blip>
          <a:stretch>
            <a:fillRect/>
          </a:stretch>
        </p:blipFill>
        <p:spPr>
          <a:xfrm>
            <a:off x="-21698" y="1617336"/>
            <a:ext cx="1875971" cy="1875971"/>
          </a:xfrm>
          <a:prstGeom prst="rect">
            <a:avLst/>
          </a:prstGeom>
          <a:noFill/>
          <a:ln>
            <a:noFill/>
          </a:ln>
        </p:spPr>
      </p:pic>
      <p:pic>
        <p:nvPicPr>
          <p:cNvPr id="202" name="Google Shape;202;p23"/>
          <p:cNvPicPr preferRelativeResize="0"/>
          <p:nvPr/>
        </p:nvPicPr>
        <p:blipFill>
          <a:blip r:embed="rId6">
            <a:alphaModFix/>
          </a:blip>
          <a:stretch>
            <a:fillRect/>
          </a:stretch>
        </p:blipFill>
        <p:spPr>
          <a:xfrm>
            <a:off x="5773386" y="4455253"/>
            <a:ext cx="3676533" cy="1204424"/>
          </a:xfrm>
          <a:prstGeom prst="rect">
            <a:avLst/>
          </a:prstGeom>
          <a:noFill/>
          <a:ln>
            <a:noFill/>
          </a:ln>
        </p:spPr>
      </p:pic>
      <p:pic>
        <p:nvPicPr>
          <p:cNvPr id="203" name="Google Shape;203;p23"/>
          <p:cNvPicPr preferRelativeResize="0"/>
          <p:nvPr/>
        </p:nvPicPr>
        <p:blipFill>
          <a:blip r:embed="rId7">
            <a:alphaModFix/>
          </a:blip>
          <a:stretch>
            <a:fillRect/>
          </a:stretch>
        </p:blipFill>
        <p:spPr>
          <a:xfrm>
            <a:off x="838199" y="4486527"/>
            <a:ext cx="4080526" cy="1204500"/>
          </a:xfrm>
          <a:prstGeom prst="rect">
            <a:avLst/>
          </a:prstGeom>
          <a:noFill/>
          <a:ln>
            <a:noFill/>
          </a:ln>
        </p:spPr>
      </p:pic>
      <p:pic>
        <p:nvPicPr>
          <p:cNvPr id="204" name="Google Shape;204;p23"/>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974950" y="3351527"/>
            <a:ext cx="3676533" cy="1135000"/>
          </a:xfrm>
          <a:prstGeom prst="rect">
            <a:avLst/>
          </a:prstGeom>
          <a:noFill/>
          <a:ln>
            <a:noFill/>
          </a:ln>
        </p:spPr>
      </p:pic>
      <p:pic>
        <p:nvPicPr>
          <p:cNvPr id="205" name="Google Shape;205;p23"/>
          <p:cNvPicPr preferRelativeResize="0"/>
          <p:nvPr/>
        </p:nvPicPr>
        <p:blipFill>
          <a:blip r:embed="rId9">
            <a:alphaModFix/>
          </a:blip>
          <a:stretch>
            <a:fillRect/>
          </a:stretch>
        </p:blipFill>
        <p:spPr>
          <a:xfrm>
            <a:off x="1641316" y="1836985"/>
            <a:ext cx="4284598" cy="1436675"/>
          </a:xfrm>
          <a:prstGeom prst="rect">
            <a:avLst/>
          </a:prstGeom>
          <a:noFill/>
          <a:ln>
            <a:noFill/>
          </a:ln>
        </p:spPr>
      </p:pic>
      <p:pic>
        <p:nvPicPr>
          <p:cNvPr id="206" name="Google Shape;206;p23"/>
          <p:cNvPicPr preferRelativeResize="0"/>
          <p:nvPr/>
        </p:nvPicPr>
        <p:blipFill>
          <a:blip r:embed="rId10">
            <a:alphaModFix/>
          </a:blip>
          <a:stretch>
            <a:fillRect/>
          </a:stretch>
        </p:blipFill>
        <p:spPr>
          <a:xfrm>
            <a:off x="9550844" y="4486527"/>
            <a:ext cx="2494769" cy="1184051"/>
          </a:xfrm>
          <a:prstGeom prst="rect">
            <a:avLst/>
          </a:prstGeom>
          <a:noFill/>
          <a:ln>
            <a:noFill/>
          </a:ln>
        </p:spPr>
      </p:pic>
      <p:pic>
        <p:nvPicPr>
          <p:cNvPr id="208" name="Google Shape;208;p23"/>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7049407" y="3220715"/>
            <a:ext cx="5002874" cy="1061275"/>
          </a:xfrm>
          <a:prstGeom prst="rect">
            <a:avLst/>
          </a:prstGeom>
          <a:noFill/>
          <a:ln>
            <a:noFill/>
          </a:ln>
        </p:spPr>
      </p:pic>
      <p:sp>
        <p:nvSpPr>
          <p:cNvPr id="209" name="Google Shape;209;p23"/>
          <p:cNvSpPr txBox="1"/>
          <p:nvPr/>
        </p:nvSpPr>
        <p:spPr>
          <a:xfrm>
            <a:off x="6999011" y="1080934"/>
            <a:ext cx="4726200" cy="548651"/>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dk1"/>
              </a:buClr>
              <a:buSzPts val="1100"/>
              <a:buFont typeface="Arial"/>
              <a:buNone/>
            </a:pPr>
            <a:r>
              <a:rPr lang="no-NO" sz="3200" b="1" dirty="0">
                <a:solidFill>
                  <a:schemeClr val="dk1"/>
                </a:solidFill>
                <a:latin typeface="Calibri"/>
                <a:ea typeface="Calibri"/>
                <a:cs typeface="Calibri"/>
                <a:sym typeface="Calibri"/>
              </a:rPr>
              <a:t>Ambassadører</a:t>
            </a:r>
            <a:endParaRPr sz="3200" dirty="0">
              <a:solidFill>
                <a:schemeClr val="dk1"/>
              </a:solidFill>
              <a:latin typeface="Calibri"/>
              <a:ea typeface="Calibri"/>
              <a:cs typeface="Calibri"/>
              <a:sym typeface="Calibri"/>
            </a:endParaRPr>
          </a:p>
        </p:txBody>
      </p:sp>
      <p:sp>
        <p:nvSpPr>
          <p:cNvPr id="15" name="Title 1">
            <a:extLst>
              <a:ext uri="{FF2B5EF4-FFF2-40B4-BE49-F238E27FC236}">
                <a16:creationId xmlns:a16="http://schemas.microsoft.com/office/drawing/2014/main" id="{87867E8B-31FF-8048-95CE-7F3C60090198}"/>
              </a:ext>
            </a:extLst>
          </p:cNvPr>
          <p:cNvSpPr txBox="1">
            <a:spLocks/>
          </p:cNvSpPr>
          <p:nvPr/>
        </p:nvSpPr>
        <p:spPr>
          <a:xfrm>
            <a:off x="856596" y="199620"/>
            <a:ext cx="10515600" cy="667475"/>
          </a:xfrm>
          <a:prstGeom prst="rect">
            <a:avLst/>
          </a:prstGeom>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b="1" dirty="0">
                <a:latin typeface="Calibri" panose="020F0502020204030204" pitchFamily="34" charset="0"/>
                <a:ea typeface="Oswald" charset="0"/>
                <a:cs typeface="Calibri" panose="020F0502020204030204" pitchFamily="34" charset="0"/>
              </a:rPr>
              <a:t>Hvem er med oss i Bevisste?</a:t>
            </a:r>
          </a:p>
        </p:txBody>
      </p:sp>
      <p:pic>
        <p:nvPicPr>
          <p:cNvPr id="3" name="Picture 2">
            <a:extLst>
              <a:ext uri="{FF2B5EF4-FFF2-40B4-BE49-F238E27FC236}">
                <a16:creationId xmlns:a16="http://schemas.microsoft.com/office/drawing/2014/main" id="{EE62F1FE-3B09-3D45-8B96-8F72C055EB3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14396" y="5755920"/>
            <a:ext cx="5995949" cy="1102080"/>
          </a:xfrm>
          <a:prstGeom prst="rect">
            <a:avLst/>
          </a:prstGeom>
          <a:ln>
            <a:noFill/>
          </a:ln>
        </p:spPr>
      </p:pic>
      <p:pic>
        <p:nvPicPr>
          <p:cNvPr id="2" name="Picture 1">
            <a:extLst>
              <a:ext uri="{FF2B5EF4-FFF2-40B4-BE49-F238E27FC236}">
                <a16:creationId xmlns:a16="http://schemas.microsoft.com/office/drawing/2014/main" id="{68B2484F-6021-C64B-B388-110926279107}"/>
              </a:ext>
            </a:extLst>
          </p:cNvPr>
          <p:cNvPicPr>
            <a:picLocks noChangeAspect="1"/>
          </p:cNvPicPr>
          <p:nvPr/>
        </p:nvPicPr>
        <p:blipFill>
          <a:blip r:embed="rId13"/>
          <a:stretch>
            <a:fillRect/>
          </a:stretch>
        </p:blipFill>
        <p:spPr>
          <a:xfrm>
            <a:off x="9550844" y="2187540"/>
            <a:ext cx="2175893" cy="7178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Shape 123"/>
        <p:cNvGrpSpPr/>
        <p:nvPr/>
      </p:nvGrpSpPr>
      <p:grpSpPr>
        <a:xfrm>
          <a:off x="0" y="0"/>
          <a:ext cx="0" cy="0"/>
          <a:chOff x="0" y="0"/>
          <a:chExt cx="0" cy="0"/>
        </a:xfrm>
      </p:grpSpPr>
      <p:sp>
        <p:nvSpPr>
          <p:cNvPr id="125" name="Google Shape;125;p17"/>
          <p:cNvSpPr txBox="1">
            <a:spLocks noGrp="1"/>
          </p:cNvSpPr>
          <p:nvPr>
            <p:ph type="title"/>
          </p:nvPr>
        </p:nvSpPr>
        <p:spPr>
          <a:xfrm>
            <a:off x="838200" y="84919"/>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nb-NO" sz="4400" b="1" i="0" u="none" strike="noStrike" cap="none" dirty="0">
                <a:solidFill>
                  <a:schemeClr val="dk1"/>
                </a:solidFill>
                <a:latin typeface="Calibri"/>
                <a:ea typeface="Calibri"/>
                <a:cs typeface="Calibri"/>
                <a:sym typeface="Calibri"/>
              </a:rPr>
              <a:t>Hvorfor sosial bærekraft?</a:t>
            </a:r>
            <a:endParaRPr dirty="0"/>
          </a:p>
        </p:txBody>
      </p:sp>
      <p:sp>
        <p:nvSpPr>
          <p:cNvPr id="127" name="Google Shape;127;p17"/>
          <p:cNvSpPr txBox="1"/>
          <p:nvPr/>
        </p:nvSpPr>
        <p:spPr>
          <a:xfrm>
            <a:off x="642085" y="1028613"/>
            <a:ext cx="10907829" cy="46210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i="1" u="none" strike="noStrike" cap="none" dirty="0">
              <a:solidFill>
                <a:schemeClr val="dk1"/>
              </a:solidFill>
              <a:latin typeface="Calibri"/>
              <a:ea typeface="Calibri"/>
              <a:cs typeface="Calibri"/>
              <a:sym typeface="Calibri"/>
            </a:endParaRPr>
          </a:p>
          <a:p>
            <a:pPr lvl="0" algn="ctr">
              <a:spcAft>
                <a:spcPts val="1200"/>
              </a:spcAft>
            </a:pPr>
            <a:r>
              <a:rPr lang="en-US" sz="3600" i="1" dirty="0" err="1">
                <a:latin typeface="Calibri" panose="020F0502020204030204" pitchFamily="34" charset="0"/>
                <a:ea typeface="Oswald" charset="0"/>
                <a:cs typeface="Calibri" panose="020F0502020204030204" pitchFamily="34" charset="0"/>
              </a:rPr>
              <a:t>Sosial</a:t>
            </a:r>
            <a:r>
              <a:rPr lang="en-US" sz="3600" i="1" dirty="0">
                <a:latin typeface="Calibri" panose="020F0502020204030204" pitchFamily="34" charset="0"/>
                <a:ea typeface="Oswald" charset="0"/>
                <a:cs typeface="Calibri" panose="020F0502020204030204" pitchFamily="34" charset="0"/>
              </a:rPr>
              <a:t> </a:t>
            </a:r>
            <a:r>
              <a:rPr lang="en-US" sz="3600" i="1" dirty="0" err="1">
                <a:latin typeface="Calibri" panose="020F0502020204030204" pitchFamily="34" charset="0"/>
                <a:ea typeface="Oswald" charset="0"/>
                <a:cs typeface="Calibri" panose="020F0502020204030204" pitchFamily="34" charset="0"/>
              </a:rPr>
              <a:t>bærekraft</a:t>
            </a:r>
            <a:r>
              <a:rPr lang="en-US" sz="3600" i="1" dirty="0">
                <a:latin typeface="Calibri" panose="020F0502020204030204" pitchFamily="34" charset="0"/>
                <a:ea typeface="Oswald" charset="0"/>
                <a:cs typeface="Calibri" panose="020F0502020204030204" pitchFamily="34" charset="0"/>
              </a:rPr>
              <a:t> handler om </a:t>
            </a:r>
            <a:r>
              <a:rPr lang="en-US" sz="3600" i="1" dirty="0" err="1">
                <a:latin typeface="Calibri" panose="020F0502020204030204" pitchFamily="34" charset="0"/>
                <a:ea typeface="Oswald" charset="0"/>
                <a:cs typeface="Calibri" panose="020F0502020204030204" pitchFamily="34" charset="0"/>
              </a:rPr>
              <a:t>å</a:t>
            </a:r>
            <a:r>
              <a:rPr lang="en-US" sz="3600" i="1" dirty="0">
                <a:latin typeface="Calibri" panose="020F0502020204030204" pitchFamily="34" charset="0"/>
                <a:ea typeface="Oswald" charset="0"/>
                <a:cs typeface="Calibri" panose="020F0502020204030204" pitchFamily="34" charset="0"/>
              </a:rPr>
              <a:t> </a:t>
            </a:r>
            <a:r>
              <a:rPr lang="en-US" sz="3600" i="1" dirty="0" err="1">
                <a:latin typeface="Calibri" panose="020F0502020204030204" pitchFamily="34" charset="0"/>
                <a:ea typeface="Oswald" charset="0"/>
                <a:cs typeface="Calibri" panose="020F0502020204030204" pitchFamily="34" charset="0"/>
              </a:rPr>
              <a:t>vite</a:t>
            </a:r>
            <a:r>
              <a:rPr lang="en-US" sz="3600" i="1" dirty="0">
                <a:latin typeface="Calibri" panose="020F0502020204030204" pitchFamily="34" charset="0"/>
                <a:ea typeface="Oswald" charset="0"/>
                <a:cs typeface="Calibri" panose="020F0502020204030204" pitchFamily="34" charset="0"/>
              </a:rPr>
              <a:t> </a:t>
            </a:r>
            <a:r>
              <a:rPr lang="en-US" sz="3600" i="1" dirty="0" err="1">
                <a:latin typeface="Calibri" panose="020F0502020204030204" pitchFamily="34" charset="0"/>
                <a:ea typeface="Oswald" charset="0"/>
                <a:cs typeface="Calibri" panose="020F0502020204030204" pitchFamily="34" charset="0"/>
              </a:rPr>
              <a:t>hva</a:t>
            </a:r>
            <a:r>
              <a:rPr lang="en-US" sz="3600" i="1" dirty="0">
                <a:latin typeface="Calibri" panose="020F0502020204030204" pitchFamily="34" charset="0"/>
                <a:ea typeface="Oswald" charset="0"/>
                <a:cs typeface="Calibri" panose="020F0502020204030204" pitchFamily="34" charset="0"/>
              </a:rPr>
              <a:t> folk </a:t>
            </a:r>
            <a:r>
              <a:rPr lang="en-US" sz="3600" i="1" dirty="0" err="1">
                <a:latin typeface="Calibri" panose="020F0502020204030204" pitchFamily="34" charset="0"/>
                <a:ea typeface="Oswald" charset="0"/>
                <a:cs typeface="Calibri" panose="020F0502020204030204" pitchFamily="34" charset="0"/>
              </a:rPr>
              <a:t>trenger</a:t>
            </a:r>
            <a:r>
              <a:rPr lang="en-US" sz="3600" i="1" dirty="0">
                <a:latin typeface="Calibri" panose="020F0502020204030204" pitchFamily="34" charset="0"/>
                <a:ea typeface="Oswald" charset="0"/>
                <a:cs typeface="Calibri" panose="020F0502020204030204" pitchFamily="34" charset="0"/>
              </a:rPr>
              <a:t> </a:t>
            </a:r>
            <a:r>
              <a:rPr lang="en-US" sz="3600" i="1" dirty="0" err="1">
                <a:latin typeface="Calibri" panose="020F0502020204030204" pitchFamily="34" charset="0"/>
                <a:ea typeface="Oswald" charset="0"/>
                <a:cs typeface="Calibri" panose="020F0502020204030204" pitchFamily="34" charset="0"/>
              </a:rPr>
              <a:t>fra</a:t>
            </a:r>
            <a:r>
              <a:rPr lang="en-US" sz="3600" i="1" dirty="0">
                <a:latin typeface="Calibri" panose="020F0502020204030204" pitchFamily="34" charset="0"/>
                <a:ea typeface="Oswald" charset="0"/>
                <a:cs typeface="Calibri" panose="020F0502020204030204" pitchFamily="34" charset="0"/>
              </a:rPr>
              <a:t> de </a:t>
            </a:r>
            <a:r>
              <a:rPr lang="en-US" sz="3600" i="1" dirty="0" err="1">
                <a:latin typeface="Calibri" panose="020F0502020204030204" pitchFamily="34" charset="0"/>
                <a:ea typeface="Oswald" charset="0"/>
                <a:cs typeface="Calibri" panose="020F0502020204030204" pitchFamily="34" charset="0"/>
              </a:rPr>
              <a:t>stedene</a:t>
            </a:r>
            <a:r>
              <a:rPr lang="en-US" sz="3600" i="1" dirty="0">
                <a:latin typeface="Calibri" panose="020F0502020204030204" pitchFamily="34" charset="0"/>
                <a:ea typeface="Oswald" charset="0"/>
                <a:cs typeface="Calibri" panose="020F0502020204030204" pitchFamily="34" charset="0"/>
              </a:rPr>
              <a:t> de </a:t>
            </a:r>
            <a:r>
              <a:rPr lang="en-US" sz="3600" i="1" dirty="0" err="1">
                <a:latin typeface="Calibri" panose="020F0502020204030204" pitchFamily="34" charset="0"/>
                <a:ea typeface="Oswald" charset="0"/>
                <a:cs typeface="Calibri" panose="020F0502020204030204" pitchFamily="34" charset="0"/>
              </a:rPr>
              <a:t>bor</a:t>
            </a:r>
            <a:r>
              <a:rPr lang="en-US" sz="3600" i="1" dirty="0">
                <a:latin typeface="Calibri" panose="020F0502020204030204" pitchFamily="34" charset="0"/>
                <a:ea typeface="Oswald" charset="0"/>
                <a:cs typeface="Calibri" panose="020F0502020204030204" pitchFamily="34" charset="0"/>
              </a:rPr>
              <a:t>, jobber </a:t>
            </a:r>
            <a:r>
              <a:rPr lang="en-US" sz="3600" i="1" dirty="0" err="1">
                <a:latin typeface="Calibri" panose="020F0502020204030204" pitchFamily="34" charset="0"/>
                <a:ea typeface="Oswald" charset="0"/>
                <a:cs typeface="Calibri" panose="020F0502020204030204" pitchFamily="34" charset="0"/>
              </a:rPr>
              <a:t>og</a:t>
            </a:r>
            <a:r>
              <a:rPr lang="en-US" sz="3600" i="1" dirty="0">
                <a:latin typeface="Calibri" panose="020F0502020204030204" pitchFamily="34" charset="0"/>
                <a:ea typeface="Oswald" charset="0"/>
                <a:cs typeface="Calibri" panose="020F0502020204030204" pitchFamily="34" charset="0"/>
              </a:rPr>
              <a:t> lever. </a:t>
            </a:r>
          </a:p>
          <a:p>
            <a:pPr lvl="0" algn="ctr">
              <a:spcAft>
                <a:spcPts val="1200"/>
              </a:spcAft>
            </a:pPr>
            <a:r>
              <a:rPr lang="nb-NO" sz="3600" i="1" dirty="0">
                <a:latin typeface="Calibri" panose="020F0502020204030204" pitchFamily="34" charset="0"/>
                <a:cs typeface="Calibri" panose="020F0502020204030204" pitchFamily="34" charset="0"/>
              </a:rPr>
              <a:t>Alle i samfunnet skal ha lik tilgang til sysselsetting, kultur, et anstendig hjem og egnet bomiljø, utdannelse, sikkerhet og deltakelse i samfunnet. </a:t>
            </a:r>
          </a:p>
          <a:p>
            <a:pPr lvl="0" algn="ctr"/>
            <a:r>
              <a:rPr lang="nb-NO" sz="3600" i="1" dirty="0">
                <a:latin typeface="Calibri" panose="020F0502020204030204" pitchFamily="34" charset="0"/>
                <a:cs typeface="Calibri" panose="020F0502020204030204" pitchFamily="34" charset="0"/>
              </a:rPr>
              <a:t>Det bygde miljøet er viktig for å kunne skape et godt bysamfunn for folket.</a:t>
            </a:r>
            <a:endParaRPr sz="3600" b="0" i="1"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6" name="TextBox 5">
            <a:extLst>
              <a:ext uri="{FF2B5EF4-FFF2-40B4-BE49-F238E27FC236}">
                <a16:creationId xmlns:a16="http://schemas.microsoft.com/office/drawing/2014/main" id="{DF8C27E3-08F9-B448-B00B-74CEDDB30B75}"/>
              </a:ext>
            </a:extLst>
          </p:cNvPr>
          <p:cNvSpPr txBox="1"/>
          <p:nvPr/>
        </p:nvSpPr>
        <p:spPr>
          <a:xfrm>
            <a:off x="7166429" y="6479923"/>
            <a:ext cx="5025571" cy="523220"/>
          </a:xfrm>
          <a:prstGeom prst="rect">
            <a:avLst/>
          </a:prstGeom>
          <a:noFill/>
        </p:spPr>
        <p:txBody>
          <a:bodyPr wrap="square" rtlCol="0">
            <a:spAutoFit/>
          </a:bodyPr>
          <a:lstStyle/>
          <a:p>
            <a:r>
              <a:rPr lang="nb-NO" sz="1400" dirty="0">
                <a:latin typeface="Calibri" panose="020F0502020204030204" pitchFamily="34" charset="0"/>
                <a:ea typeface="Oswald" charset="0"/>
                <a:cs typeface="Calibri" panose="020F0502020204030204" pitchFamily="34" charset="0"/>
              </a:rPr>
              <a:t>Kilde: NMBU Sosial bærekraft - et godt begrep i norsk planlegging?</a:t>
            </a:r>
          </a:p>
          <a:p>
            <a:endParaRPr lang="nb-NO" sz="1400" dirty="0">
              <a:latin typeface="Calibri" panose="020F0502020204030204" pitchFamily="34" charset="0"/>
              <a:ea typeface="Oswald" charset="0"/>
              <a:cs typeface="Calibri" panose="020F0502020204030204" pitchFamily="34" charset="0"/>
            </a:endParaRPr>
          </a:p>
        </p:txBody>
      </p:sp>
    </p:spTree>
    <p:extLst>
      <p:ext uri="{BB962C8B-B14F-4D97-AF65-F5344CB8AC3E}">
        <p14:creationId xmlns:p14="http://schemas.microsoft.com/office/powerpoint/2010/main" val="2902169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Shape 123"/>
        <p:cNvGrpSpPr/>
        <p:nvPr/>
      </p:nvGrpSpPr>
      <p:grpSpPr>
        <a:xfrm>
          <a:off x="0" y="0"/>
          <a:ext cx="0" cy="0"/>
          <a:chOff x="0" y="0"/>
          <a:chExt cx="0" cy="0"/>
        </a:xfrm>
      </p:grpSpPr>
      <p:sp>
        <p:nvSpPr>
          <p:cNvPr id="125" name="Google Shape;125;p17"/>
          <p:cNvSpPr txBox="1">
            <a:spLocks noGrp="1"/>
          </p:cNvSpPr>
          <p:nvPr>
            <p:ph type="title"/>
          </p:nvPr>
        </p:nvSpPr>
        <p:spPr>
          <a:xfrm>
            <a:off x="838200" y="84919"/>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nb-NO" sz="4400" b="1" i="0" u="none" strike="noStrike" cap="none" dirty="0">
                <a:solidFill>
                  <a:schemeClr val="dk1"/>
                </a:solidFill>
                <a:latin typeface="Calibri"/>
                <a:ea typeface="Calibri"/>
                <a:cs typeface="Calibri"/>
                <a:sym typeface="Calibri"/>
              </a:rPr>
              <a:t>Hva er sosial entreprenørskap?</a:t>
            </a:r>
            <a:endParaRPr dirty="0"/>
          </a:p>
        </p:txBody>
      </p:sp>
      <p:sp>
        <p:nvSpPr>
          <p:cNvPr id="127" name="Google Shape;127;p17"/>
          <p:cNvSpPr txBox="1"/>
          <p:nvPr/>
        </p:nvSpPr>
        <p:spPr>
          <a:xfrm>
            <a:off x="642085" y="1118463"/>
            <a:ext cx="10907829" cy="4621073"/>
          </a:xfrm>
          <a:prstGeom prst="rect">
            <a:avLst/>
          </a:prstGeom>
          <a:noFill/>
          <a:ln>
            <a:noFill/>
          </a:ln>
        </p:spPr>
        <p:txBody>
          <a:bodyPr spcFirstLastPara="1" wrap="square" lIns="91425" tIns="45700" rIns="91425" bIns="45700" anchor="t" anchorCtr="0">
            <a:noAutofit/>
          </a:bodyPr>
          <a:lstStyle/>
          <a:p>
            <a:pPr lvl="0" algn="ctr">
              <a:buSzPts val="1400"/>
              <a:defRPr/>
            </a:pPr>
            <a:r>
              <a:rPr lang="nb-NO" sz="3600" i="1" dirty="0">
                <a:solidFill>
                  <a:schemeClr val="tx1"/>
                </a:solidFill>
                <a:latin typeface="Calibri" panose="020F0502020204030204" pitchFamily="34" charset="0"/>
                <a:cs typeface="Calibri" panose="020F0502020204030204" pitchFamily="34" charset="0"/>
              </a:rPr>
              <a:t>Er bedrifter som er tuftet på likeverd mellom samfunnsansvar og økonomisk bærekraft i sin forretningsfilosofi. </a:t>
            </a:r>
          </a:p>
          <a:p>
            <a:pPr lvl="0" algn="ctr">
              <a:spcBef>
                <a:spcPts val="1200"/>
              </a:spcBef>
              <a:buSzPts val="1400"/>
              <a:defRPr/>
            </a:pPr>
            <a:r>
              <a:rPr lang="nb-NO" sz="3600" i="1" dirty="0">
                <a:solidFill>
                  <a:schemeClr val="tx1"/>
                </a:solidFill>
                <a:latin typeface="Calibri" panose="020F0502020204030204" pitchFamily="34" charset="0"/>
                <a:cs typeface="Calibri" panose="020F0502020204030204" pitchFamily="34" charset="0"/>
              </a:rPr>
              <a:t>En sosial entreprenør tilfører samfunnet merverdier ut over de tradisjonelle verdiene innenfor bedriftsøkonomiske tankesett. </a:t>
            </a:r>
          </a:p>
          <a:p>
            <a:pPr lvl="0" algn="ctr">
              <a:spcBef>
                <a:spcPts val="1200"/>
              </a:spcBef>
              <a:buSzPts val="1400"/>
              <a:defRPr/>
            </a:pPr>
            <a:r>
              <a:rPr lang="nb-NO" sz="3600" i="1" dirty="0">
                <a:solidFill>
                  <a:schemeClr val="tx1"/>
                </a:solidFill>
                <a:latin typeface="Calibri" panose="020F0502020204030204" pitchFamily="34" charset="0"/>
                <a:cs typeface="Calibri" panose="020F0502020204030204" pitchFamily="34" charset="0"/>
              </a:rPr>
              <a:t>Det kan være merverdier i mange ulike form. </a:t>
            </a:r>
          </a:p>
        </p:txBody>
      </p:sp>
    </p:spTree>
    <p:extLst>
      <p:ext uri="{BB962C8B-B14F-4D97-AF65-F5344CB8AC3E}">
        <p14:creationId xmlns:p14="http://schemas.microsoft.com/office/powerpoint/2010/main" val="391466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
        <p:cNvGrpSpPr/>
        <p:nvPr/>
      </p:nvGrpSpPr>
      <p:grpSpPr>
        <a:xfrm>
          <a:off x="0" y="0"/>
          <a:ext cx="0" cy="0"/>
          <a:chOff x="0" y="0"/>
          <a:chExt cx="0" cy="0"/>
        </a:xfrm>
      </p:grpSpPr>
      <p:sp>
        <p:nvSpPr>
          <p:cNvPr id="4" name="Google Shape;112;p16">
            <a:extLst>
              <a:ext uri="{FF2B5EF4-FFF2-40B4-BE49-F238E27FC236}">
                <a16:creationId xmlns:a16="http://schemas.microsoft.com/office/drawing/2014/main" id="{B78FC89C-D129-C140-9313-1A9BD428B5CE}"/>
              </a:ext>
            </a:extLst>
          </p:cNvPr>
          <p:cNvSpPr txBox="1">
            <a:spLocks/>
          </p:cNvSpPr>
          <p:nvPr/>
        </p:nvSpPr>
        <p:spPr>
          <a:xfrm>
            <a:off x="838200" y="34596"/>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nb-NO" sz="4400" b="1" dirty="0"/>
              <a:t>Tjenester i Bevisste</a:t>
            </a:r>
            <a:endParaRPr lang="nb-NO" sz="4400" dirty="0"/>
          </a:p>
        </p:txBody>
      </p:sp>
      <p:sp>
        <p:nvSpPr>
          <p:cNvPr id="48" name="Rectangle 47">
            <a:extLst>
              <a:ext uri="{FF2B5EF4-FFF2-40B4-BE49-F238E27FC236}">
                <a16:creationId xmlns:a16="http://schemas.microsoft.com/office/drawing/2014/main" id="{0CD29E98-2926-304D-AB2C-73DCDD8EBD7F}"/>
              </a:ext>
            </a:extLst>
          </p:cNvPr>
          <p:cNvSpPr/>
          <p:nvPr/>
        </p:nvSpPr>
        <p:spPr>
          <a:xfrm>
            <a:off x="1060450" y="2768599"/>
            <a:ext cx="3213100" cy="3615871"/>
          </a:xfrm>
          <a:prstGeom prst="rect">
            <a:avLst/>
          </a:prstGeom>
          <a:solidFill>
            <a:srgbClr val="DD9982"/>
          </a:solidFill>
          <a:ln>
            <a:solidFill>
              <a:srgbClr val="ACD5D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sz="2300" dirty="0">
                <a:latin typeface="Calibri" panose="020F0502020204030204" pitchFamily="34" charset="0"/>
                <a:cs typeface="Calibri" panose="020F0502020204030204" pitchFamily="34" charset="0"/>
              </a:rPr>
              <a:t>Bevisste kobler eiendomsaktører til relevante sosiale entreprenører som bidrar til bedre eiendomsdrift, bedre utvikling og styrket kultur og omdømme.  </a:t>
            </a:r>
          </a:p>
        </p:txBody>
      </p:sp>
      <p:sp>
        <p:nvSpPr>
          <p:cNvPr id="49" name="Rectangle 48">
            <a:extLst>
              <a:ext uri="{FF2B5EF4-FFF2-40B4-BE49-F238E27FC236}">
                <a16:creationId xmlns:a16="http://schemas.microsoft.com/office/drawing/2014/main" id="{6BA47AA2-3B4B-ED45-B761-F7CE978EF038}"/>
              </a:ext>
            </a:extLst>
          </p:cNvPr>
          <p:cNvSpPr/>
          <p:nvPr/>
        </p:nvSpPr>
        <p:spPr>
          <a:xfrm>
            <a:off x="1060450" y="1574800"/>
            <a:ext cx="3213100" cy="1193800"/>
          </a:xfrm>
          <a:prstGeom prst="rect">
            <a:avLst/>
          </a:prstGeom>
          <a:solidFill>
            <a:srgbClr val="ACD5D7"/>
          </a:solidFill>
          <a:ln>
            <a:solidFill>
              <a:srgbClr val="ACD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t>MATCH</a:t>
            </a:r>
          </a:p>
        </p:txBody>
      </p:sp>
      <p:sp>
        <p:nvSpPr>
          <p:cNvPr id="51" name="Rectangle 50">
            <a:extLst>
              <a:ext uri="{FF2B5EF4-FFF2-40B4-BE49-F238E27FC236}">
                <a16:creationId xmlns:a16="http://schemas.microsoft.com/office/drawing/2014/main" id="{DF62D3AC-3263-7E41-B2E7-37880CB7BB34}"/>
              </a:ext>
            </a:extLst>
          </p:cNvPr>
          <p:cNvSpPr/>
          <p:nvPr/>
        </p:nvSpPr>
        <p:spPr>
          <a:xfrm>
            <a:off x="4435929" y="2768600"/>
            <a:ext cx="3213100" cy="3615870"/>
          </a:xfrm>
          <a:prstGeom prst="rect">
            <a:avLst/>
          </a:prstGeom>
          <a:solidFill>
            <a:srgbClr val="ACD5D7"/>
          </a:solidFill>
          <a:ln>
            <a:solidFill>
              <a:srgbClr val="ACD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300" dirty="0">
                <a:latin typeface="Calibri" panose="020F0502020204030204" pitchFamily="34" charset="0"/>
                <a:cs typeface="Calibri" panose="020F0502020204030204" pitchFamily="34" charset="0"/>
              </a:rPr>
              <a:t>Bevisste tilbyr tilpasset kurs, seminarer og workshops innen sosialt entreprenørskap og bærekraft. For eksempel foredrag fra 10 til 30 til 60 minutter om sosial bærekraft og verdiskapning innen eiendomsbransjen.</a:t>
            </a:r>
          </a:p>
        </p:txBody>
      </p:sp>
      <p:sp>
        <p:nvSpPr>
          <p:cNvPr id="52" name="Rectangle 51">
            <a:extLst>
              <a:ext uri="{FF2B5EF4-FFF2-40B4-BE49-F238E27FC236}">
                <a16:creationId xmlns:a16="http://schemas.microsoft.com/office/drawing/2014/main" id="{82F84677-2B3E-9748-9746-5FF012AA9E16}"/>
              </a:ext>
            </a:extLst>
          </p:cNvPr>
          <p:cNvSpPr/>
          <p:nvPr/>
        </p:nvSpPr>
        <p:spPr>
          <a:xfrm>
            <a:off x="4425951" y="1574800"/>
            <a:ext cx="3213100" cy="1193800"/>
          </a:xfrm>
          <a:prstGeom prst="rect">
            <a:avLst/>
          </a:prstGeom>
          <a:solidFill>
            <a:srgbClr val="DD9982"/>
          </a:solidFill>
          <a:ln>
            <a:solidFill>
              <a:srgbClr val="ACD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t>INNSIKT</a:t>
            </a:r>
          </a:p>
        </p:txBody>
      </p:sp>
      <p:sp>
        <p:nvSpPr>
          <p:cNvPr id="53" name="Rectangle 52">
            <a:extLst>
              <a:ext uri="{FF2B5EF4-FFF2-40B4-BE49-F238E27FC236}">
                <a16:creationId xmlns:a16="http://schemas.microsoft.com/office/drawing/2014/main" id="{5774C1CA-89AE-FB4B-A753-62420489F381}"/>
              </a:ext>
            </a:extLst>
          </p:cNvPr>
          <p:cNvSpPr/>
          <p:nvPr/>
        </p:nvSpPr>
        <p:spPr>
          <a:xfrm>
            <a:off x="7766050" y="2768599"/>
            <a:ext cx="3213100" cy="3615869"/>
          </a:xfrm>
          <a:prstGeom prst="rect">
            <a:avLst/>
          </a:prstGeom>
          <a:solidFill>
            <a:srgbClr val="DD9982"/>
          </a:solidFill>
          <a:ln>
            <a:solidFill>
              <a:srgbClr val="ACD5D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b-NO" sz="2300" dirty="0">
                <a:latin typeface="Calibri" panose="020F0502020204030204" pitchFamily="34" charset="0"/>
                <a:cs typeface="Calibri" panose="020F0502020204030204" pitchFamily="34" charset="0"/>
              </a:rPr>
              <a:t>Bevisste er en katalysator for å skape innovative og </a:t>
            </a:r>
            <a:r>
              <a:rPr lang="nb-NO" sz="2300" dirty="0" err="1">
                <a:latin typeface="Calibri" panose="020F0502020204030204" pitchFamily="34" charset="0"/>
                <a:cs typeface="Calibri" panose="020F0502020204030204" pitchFamily="34" charset="0"/>
              </a:rPr>
              <a:t>lønnsome</a:t>
            </a:r>
            <a:r>
              <a:rPr lang="nb-NO" sz="2300" dirty="0">
                <a:latin typeface="Calibri" panose="020F0502020204030204" pitchFamily="34" charset="0"/>
                <a:cs typeface="Calibri" panose="020F0502020204030204" pitchFamily="34" charset="0"/>
              </a:rPr>
              <a:t> bærekrafts løsninger som ivaretar og styrker  bedriftens bærekrafts mål. Bevisste har nettverket, kompetansen og ideene.</a:t>
            </a:r>
          </a:p>
        </p:txBody>
      </p:sp>
      <p:sp>
        <p:nvSpPr>
          <p:cNvPr id="54" name="Rectangle 53">
            <a:extLst>
              <a:ext uri="{FF2B5EF4-FFF2-40B4-BE49-F238E27FC236}">
                <a16:creationId xmlns:a16="http://schemas.microsoft.com/office/drawing/2014/main" id="{12FB1371-87FB-2147-A9E7-1AE2FFDFB4F9}"/>
              </a:ext>
            </a:extLst>
          </p:cNvPr>
          <p:cNvSpPr/>
          <p:nvPr/>
        </p:nvSpPr>
        <p:spPr>
          <a:xfrm>
            <a:off x="7766050" y="1574800"/>
            <a:ext cx="3213100" cy="1193800"/>
          </a:xfrm>
          <a:prstGeom prst="rect">
            <a:avLst/>
          </a:prstGeom>
          <a:solidFill>
            <a:srgbClr val="ACD5D7"/>
          </a:solidFill>
          <a:ln>
            <a:solidFill>
              <a:srgbClr val="ACD5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a:t>IDÈ</a:t>
            </a:r>
          </a:p>
        </p:txBody>
      </p:sp>
    </p:spTree>
    <p:extLst>
      <p:ext uri="{BB962C8B-B14F-4D97-AF65-F5344CB8AC3E}">
        <p14:creationId xmlns:p14="http://schemas.microsoft.com/office/powerpoint/2010/main" val="305608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
        <p:cNvGrpSpPr/>
        <p:nvPr/>
      </p:nvGrpSpPr>
      <p:grpSpPr>
        <a:xfrm>
          <a:off x="0" y="0"/>
          <a:ext cx="0" cy="0"/>
          <a:chOff x="0" y="0"/>
          <a:chExt cx="0" cy="0"/>
        </a:xfrm>
      </p:grpSpPr>
      <p:sp>
        <p:nvSpPr>
          <p:cNvPr id="57" name="Oval 56">
            <a:extLst>
              <a:ext uri="{FF2B5EF4-FFF2-40B4-BE49-F238E27FC236}">
                <a16:creationId xmlns:a16="http://schemas.microsoft.com/office/drawing/2014/main" id="{7C9E3850-F1F7-124F-A82B-384E75B55C32}"/>
              </a:ext>
            </a:extLst>
          </p:cNvPr>
          <p:cNvSpPr/>
          <p:nvPr/>
        </p:nvSpPr>
        <p:spPr>
          <a:xfrm>
            <a:off x="1277969" y="1384645"/>
            <a:ext cx="5159828" cy="5159828"/>
          </a:xfrm>
          <a:prstGeom prst="ellipse">
            <a:avLst/>
          </a:prstGeom>
          <a:solidFill>
            <a:srgbClr val="AC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Oval 42">
            <a:extLst>
              <a:ext uri="{FF2B5EF4-FFF2-40B4-BE49-F238E27FC236}">
                <a16:creationId xmlns:a16="http://schemas.microsoft.com/office/drawing/2014/main" id="{61BDD239-D561-104F-B407-6A7DD2AD9BD7}"/>
              </a:ext>
            </a:extLst>
          </p:cNvPr>
          <p:cNvSpPr/>
          <p:nvPr/>
        </p:nvSpPr>
        <p:spPr>
          <a:xfrm>
            <a:off x="5684689" y="1454410"/>
            <a:ext cx="5159828" cy="5159828"/>
          </a:xfrm>
          <a:prstGeom prst="ellipse">
            <a:avLst/>
          </a:prstGeom>
          <a:solidFill>
            <a:srgbClr val="DD998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Google Shape;112;p16">
            <a:extLst>
              <a:ext uri="{FF2B5EF4-FFF2-40B4-BE49-F238E27FC236}">
                <a16:creationId xmlns:a16="http://schemas.microsoft.com/office/drawing/2014/main" id="{B78FC89C-D129-C140-9313-1A9BD428B5CE}"/>
              </a:ext>
            </a:extLst>
          </p:cNvPr>
          <p:cNvSpPr txBox="1">
            <a:spLocks/>
          </p:cNvSpPr>
          <p:nvPr/>
        </p:nvSpPr>
        <p:spPr>
          <a:xfrm>
            <a:off x="838200" y="34596"/>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nb-NO" sz="4400" b="1" dirty="0"/>
              <a:t>Sosial innovasjon med Bevisste</a:t>
            </a:r>
            <a:endParaRPr lang="nb-NO" sz="4400" dirty="0"/>
          </a:p>
        </p:txBody>
      </p:sp>
      <p:grpSp>
        <p:nvGrpSpPr>
          <p:cNvPr id="18" name="Group 17">
            <a:extLst>
              <a:ext uri="{FF2B5EF4-FFF2-40B4-BE49-F238E27FC236}">
                <a16:creationId xmlns:a16="http://schemas.microsoft.com/office/drawing/2014/main" id="{072FA3EA-E219-424C-8B62-9207CFE82869}"/>
              </a:ext>
            </a:extLst>
          </p:cNvPr>
          <p:cNvGrpSpPr/>
          <p:nvPr/>
        </p:nvGrpSpPr>
        <p:grpSpPr>
          <a:xfrm>
            <a:off x="2008208" y="3240007"/>
            <a:ext cx="3699350" cy="1449103"/>
            <a:chOff x="936497" y="3115937"/>
            <a:chExt cx="3699350" cy="1449103"/>
          </a:xfrm>
        </p:grpSpPr>
        <p:cxnSp>
          <p:nvCxnSpPr>
            <p:cNvPr id="33" name="Straight Connector 32">
              <a:extLst>
                <a:ext uri="{FF2B5EF4-FFF2-40B4-BE49-F238E27FC236}">
                  <a16:creationId xmlns:a16="http://schemas.microsoft.com/office/drawing/2014/main" id="{B62920FB-21D4-3C46-A949-B62BBEF7F258}"/>
                </a:ext>
              </a:extLst>
            </p:cNvPr>
            <p:cNvCxnSpPr>
              <a:cxnSpLocks/>
              <a:endCxn id="35" idx="0"/>
            </p:cNvCxnSpPr>
            <p:nvPr/>
          </p:nvCxnSpPr>
          <p:spPr>
            <a:xfrm>
              <a:off x="1457197" y="3987226"/>
              <a:ext cx="0" cy="27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0F1AC5D-D2B9-A14E-A5CF-F88E4444A6CE}"/>
                </a:ext>
              </a:extLst>
            </p:cNvPr>
            <p:cNvCxnSpPr>
              <a:cxnSpLocks/>
              <a:endCxn id="36" idx="0"/>
            </p:cNvCxnSpPr>
            <p:nvPr/>
          </p:nvCxnSpPr>
          <p:spPr>
            <a:xfrm>
              <a:off x="4115147" y="3983569"/>
              <a:ext cx="0" cy="2664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7D7B94-549B-F64B-B4F7-1F2E43B75CE1}"/>
                </a:ext>
              </a:extLst>
            </p:cNvPr>
            <p:cNvCxnSpPr>
              <a:cxnSpLocks/>
              <a:endCxn id="39" idx="0"/>
            </p:cNvCxnSpPr>
            <p:nvPr/>
          </p:nvCxnSpPr>
          <p:spPr>
            <a:xfrm>
              <a:off x="2833604" y="3577602"/>
              <a:ext cx="0" cy="672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90B7DE0-E548-3A48-B20D-9682A2FD7751}"/>
                </a:ext>
              </a:extLst>
            </p:cNvPr>
            <p:cNvSpPr txBox="1"/>
            <p:nvPr/>
          </p:nvSpPr>
          <p:spPr>
            <a:xfrm>
              <a:off x="936497" y="4257263"/>
              <a:ext cx="1041400" cy="307777"/>
            </a:xfrm>
            <a:prstGeom prst="rect">
              <a:avLst/>
            </a:prstGeom>
            <a:solidFill>
              <a:srgbClr val="DD9982"/>
            </a:solidFill>
            <a:ln>
              <a:solidFill>
                <a:schemeClr val="tx1"/>
              </a:solidFill>
            </a:ln>
          </p:spPr>
          <p:txBody>
            <a:bodyPr wrap="square" rtlCol="0" anchor="ctr">
              <a:spAutoFit/>
            </a:bodyPr>
            <a:lstStyle/>
            <a:p>
              <a:pPr algn="ctr"/>
              <a:r>
                <a:rPr lang="nb-NO" dirty="0"/>
                <a:t>INTERNT</a:t>
              </a:r>
            </a:p>
          </p:txBody>
        </p:sp>
        <p:sp>
          <p:nvSpPr>
            <p:cNvPr id="36" name="TextBox 35">
              <a:extLst>
                <a:ext uri="{FF2B5EF4-FFF2-40B4-BE49-F238E27FC236}">
                  <a16:creationId xmlns:a16="http://schemas.microsoft.com/office/drawing/2014/main" id="{1914E6DD-2993-454C-8D8C-6263F23BD7DC}"/>
                </a:ext>
              </a:extLst>
            </p:cNvPr>
            <p:cNvSpPr txBox="1"/>
            <p:nvPr/>
          </p:nvSpPr>
          <p:spPr>
            <a:xfrm>
              <a:off x="3594447" y="4250006"/>
              <a:ext cx="1041400" cy="307777"/>
            </a:xfrm>
            <a:prstGeom prst="rect">
              <a:avLst/>
            </a:prstGeom>
            <a:solidFill>
              <a:srgbClr val="DD9982"/>
            </a:solidFill>
            <a:ln>
              <a:solidFill>
                <a:schemeClr val="tx1"/>
              </a:solidFill>
            </a:ln>
          </p:spPr>
          <p:txBody>
            <a:bodyPr wrap="square" rtlCol="0" anchor="ctr">
              <a:spAutoFit/>
            </a:bodyPr>
            <a:lstStyle/>
            <a:p>
              <a:pPr algn="ctr"/>
              <a:r>
                <a:rPr lang="nb-NO" dirty="0"/>
                <a:t>SAMARB</a:t>
              </a:r>
            </a:p>
          </p:txBody>
        </p:sp>
        <p:cxnSp>
          <p:nvCxnSpPr>
            <p:cNvPr id="37" name="Straight Connector 36">
              <a:extLst>
                <a:ext uri="{FF2B5EF4-FFF2-40B4-BE49-F238E27FC236}">
                  <a16:creationId xmlns:a16="http://schemas.microsoft.com/office/drawing/2014/main" id="{12C90626-129B-394E-86AD-30CAB1B7AA92}"/>
                </a:ext>
              </a:extLst>
            </p:cNvPr>
            <p:cNvCxnSpPr>
              <a:cxnSpLocks/>
            </p:cNvCxnSpPr>
            <p:nvPr/>
          </p:nvCxnSpPr>
          <p:spPr>
            <a:xfrm>
              <a:off x="1442683" y="3994483"/>
              <a:ext cx="26869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610224A-4A58-AD48-8521-7FD899056187}"/>
                </a:ext>
              </a:extLst>
            </p:cNvPr>
            <p:cNvSpPr txBox="1"/>
            <p:nvPr/>
          </p:nvSpPr>
          <p:spPr>
            <a:xfrm>
              <a:off x="2312904" y="4250006"/>
              <a:ext cx="1041400" cy="307777"/>
            </a:xfrm>
            <a:prstGeom prst="rect">
              <a:avLst/>
            </a:prstGeom>
            <a:solidFill>
              <a:srgbClr val="DD9982"/>
            </a:solidFill>
            <a:ln>
              <a:solidFill>
                <a:schemeClr val="tx1"/>
              </a:solidFill>
            </a:ln>
          </p:spPr>
          <p:txBody>
            <a:bodyPr wrap="square" rtlCol="0" anchor="ctr">
              <a:spAutoFit/>
            </a:bodyPr>
            <a:lstStyle/>
            <a:p>
              <a:pPr algn="ctr"/>
              <a:r>
                <a:rPr lang="nb-NO" dirty="0"/>
                <a:t>KUNDER</a:t>
              </a:r>
            </a:p>
          </p:txBody>
        </p:sp>
        <p:sp>
          <p:nvSpPr>
            <p:cNvPr id="45" name="TextBox 44">
              <a:extLst>
                <a:ext uri="{FF2B5EF4-FFF2-40B4-BE49-F238E27FC236}">
                  <a16:creationId xmlns:a16="http://schemas.microsoft.com/office/drawing/2014/main" id="{99B9A77A-5ADC-EC4F-BE98-1DF0F5B786E6}"/>
                </a:ext>
              </a:extLst>
            </p:cNvPr>
            <p:cNvSpPr txBox="1"/>
            <p:nvPr/>
          </p:nvSpPr>
          <p:spPr>
            <a:xfrm>
              <a:off x="1308364" y="3115937"/>
              <a:ext cx="2955615" cy="461665"/>
            </a:xfrm>
            <a:prstGeom prst="rect">
              <a:avLst/>
            </a:prstGeom>
            <a:solidFill>
              <a:srgbClr val="DD9982"/>
            </a:solidFill>
            <a:ln>
              <a:solidFill>
                <a:schemeClr val="tx1"/>
              </a:solidFill>
            </a:ln>
          </p:spPr>
          <p:txBody>
            <a:bodyPr wrap="square" rtlCol="0" anchor="ctr">
              <a:spAutoFit/>
            </a:bodyPr>
            <a:lstStyle/>
            <a:p>
              <a:pPr algn="ctr"/>
              <a:r>
                <a:rPr lang="nb-NO" sz="2400" b="1" dirty="0"/>
                <a:t>EIENDOMSAKTØR</a:t>
              </a:r>
            </a:p>
          </p:txBody>
        </p:sp>
      </p:grpSp>
      <p:grpSp>
        <p:nvGrpSpPr>
          <p:cNvPr id="31" name="Group 30">
            <a:extLst>
              <a:ext uri="{FF2B5EF4-FFF2-40B4-BE49-F238E27FC236}">
                <a16:creationId xmlns:a16="http://schemas.microsoft.com/office/drawing/2014/main" id="{03A8A79C-9B80-8C4E-8DC3-FC0644674298}"/>
              </a:ext>
            </a:extLst>
          </p:cNvPr>
          <p:cNvGrpSpPr/>
          <p:nvPr/>
        </p:nvGrpSpPr>
        <p:grpSpPr>
          <a:xfrm>
            <a:off x="6850337" y="2205644"/>
            <a:ext cx="2742674" cy="3416320"/>
            <a:chOff x="7928023" y="1838441"/>
            <a:chExt cx="2742674" cy="3416320"/>
          </a:xfrm>
        </p:grpSpPr>
        <p:grpSp>
          <p:nvGrpSpPr>
            <p:cNvPr id="22" name="Group 21">
              <a:extLst>
                <a:ext uri="{FF2B5EF4-FFF2-40B4-BE49-F238E27FC236}">
                  <a16:creationId xmlns:a16="http://schemas.microsoft.com/office/drawing/2014/main" id="{5132A2A9-B766-EA4A-9D5C-DC2DA7D32F08}"/>
                </a:ext>
              </a:extLst>
            </p:cNvPr>
            <p:cNvGrpSpPr/>
            <p:nvPr/>
          </p:nvGrpSpPr>
          <p:grpSpPr>
            <a:xfrm>
              <a:off x="7928023" y="1838441"/>
              <a:ext cx="2742674" cy="3416320"/>
              <a:chOff x="4800602" y="1149249"/>
              <a:chExt cx="2742674" cy="3416320"/>
            </a:xfrm>
          </p:grpSpPr>
          <p:cxnSp>
            <p:nvCxnSpPr>
              <p:cNvPr id="23" name="Straight Connector 22">
                <a:extLst>
                  <a:ext uri="{FF2B5EF4-FFF2-40B4-BE49-F238E27FC236}">
                    <a16:creationId xmlns:a16="http://schemas.microsoft.com/office/drawing/2014/main" id="{6F625AB4-26F1-DB4B-84B0-1BA41AA78623}"/>
                  </a:ext>
                </a:extLst>
              </p:cNvPr>
              <p:cNvCxnSpPr>
                <a:cxnSpLocks/>
                <a:endCxn id="27" idx="1"/>
              </p:cNvCxnSpPr>
              <p:nvPr/>
            </p:nvCxnSpPr>
            <p:spPr>
              <a:xfrm flipV="1">
                <a:off x="5219700" y="2857409"/>
                <a:ext cx="1905000" cy="3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06A64AF-206B-5946-8BB3-8CEC7E8BEE11}"/>
                  </a:ext>
                </a:extLst>
              </p:cNvPr>
              <p:cNvSpPr txBox="1"/>
              <p:nvPr/>
            </p:nvSpPr>
            <p:spPr>
              <a:xfrm>
                <a:off x="5372100" y="1173777"/>
                <a:ext cx="1600200" cy="307777"/>
              </a:xfrm>
              <a:prstGeom prst="rect">
                <a:avLst/>
              </a:prstGeom>
              <a:solidFill>
                <a:srgbClr val="ACD5D7"/>
              </a:solidFill>
              <a:ln>
                <a:solidFill>
                  <a:schemeClr val="tx1"/>
                </a:solidFill>
              </a:ln>
            </p:spPr>
            <p:txBody>
              <a:bodyPr wrap="square" rtlCol="0" anchor="ctr">
                <a:spAutoFit/>
              </a:bodyPr>
              <a:lstStyle/>
              <a:p>
                <a:pPr algn="ctr"/>
                <a:r>
                  <a:rPr lang="nb-NO" dirty="0"/>
                  <a:t>KARTLEGGING</a:t>
                </a:r>
              </a:p>
            </p:txBody>
          </p:sp>
          <p:sp>
            <p:nvSpPr>
              <p:cNvPr id="25" name="TextBox 24">
                <a:extLst>
                  <a:ext uri="{FF2B5EF4-FFF2-40B4-BE49-F238E27FC236}">
                    <a16:creationId xmlns:a16="http://schemas.microsoft.com/office/drawing/2014/main" id="{B93C55F3-8D59-E040-A97D-6578F9ACE766}"/>
                  </a:ext>
                </a:extLst>
              </p:cNvPr>
              <p:cNvSpPr txBox="1"/>
              <p:nvPr/>
            </p:nvSpPr>
            <p:spPr>
              <a:xfrm>
                <a:off x="5372100" y="4219255"/>
                <a:ext cx="1600200" cy="307777"/>
              </a:xfrm>
              <a:prstGeom prst="rect">
                <a:avLst/>
              </a:prstGeom>
              <a:solidFill>
                <a:srgbClr val="ACD5D7"/>
              </a:solidFill>
              <a:ln>
                <a:solidFill>
                  <a:schemeClr val="tx1"/>
                </a:solidFill>
              </a:ln>
            </p:spPr>
            <p:txBody>
              <a:bodyPr wrap="square" rtlCol="0" anchor="ctr">
                <a:spAutoFit/>
              </a:bodyPr>
              <a:lstStyle/>
              <a:p>
                <a:pPr algn="ctr"/>
                <a:r>
                  <a:rPr lang="nb-NO" b="1" dirty="0"/>
                  <a:t>RESULTAT</a:t>
                </a:r>
              </a:p>
            </p:txBody>
          </p:sp>
          <p:sp>
            <p:nvSpPr>
              <p:cNvPr id="26" name="TextBox 25">
                <a:extLst>
                  <a:ext uri="{FF2B5EF4-FFF2-40B4-BE49-F238E27FC236}">
                    <a16:creationId xmlns:a16="http://schemas.microsoft.com/office/drawing/2014/main" id="{22269E37-889D-B142-A19E-862B2093530C}"/>
                  </a:ext>
                </a:extLst>
              </p:cNvPr>
              <p:cNvSpPr txBox="1"/>
              <p:nvPr/>
            </p:nvSpPr>
            <p:spPr>
              <a:xfrm>
                <a:off x="4800602" y="1173778"/>
                <a:ext cx="418576" cy="3353254"/>
              </a:xfrm>
              <a:prstGeom prst="rect">
                <a:avLst/>
              </a:prstGeom>
              <a:solidFill>
                <a:srgbClr val="ACD5D7"/>
              </a:solidFill>
              <a:ln>
                <a:solidFill>
                  <a:schemeClr val="tx1"/>
                </a:solidFill>
              </a:ln>
            </p:spPr>
            <p:txBody>
              <a:bodyPr vert="wordArtVert" wrap="square" rtlCol="0">
                <a:spAutoFit/>
              </a:bodyPr>
              <a:lstStyle/>
              <a:p>
                <a:pPr algn="ctr"/>
                <a:r>
                  <a:rPr lang="nb-NO" dirty="0"/>
                  <a:t>SOSIALE</a:t>
                </a:r>
              </a:p>
            </p:txBody>
          </p:sp>
          <p:sp>
            <p:nvSpPr>
              <p:cNvPr id="27" name="TextBox 26">
                <a:extLst>
                  <a:ext uri="{FF2B5EF4-FFF2-40B4-BE49-F238E27FC236}">
                    <a16:creationId xmlns:a16="http://schemas.microsoft.com/office/drawing/2014/main" id="{C010C7B3-2298-744C-B568-4D081C1FD934}"/>
                  </a:ext>
                </a:extLst>
              </p:cNvPr>
              <p:cNvSpPr txBox="1"/>
              <p:nvPr/>
            </p:nvSpPr>
            <p:spPr>
              <a:xfrm>
                <a:off x="7124700" y="1149249"/>
                <a:ext cx="418576" cy="3416320"/>
              </a:xfrm>
              <a:prstGeom prst="rect">
                <a:avLst/>
              </a:prstGeom>
              <a:solidFill>
                <a:srgbClr val="ACD5D7"/>
              </a:solidFill>
              <a:ln>
                <a:solidFill>
                  <a:schemeClr val="tx1"/>
                </a:solidFill>
              </a:ln>
            </p:spPr>
            <p:txBody>
              <a:bodyPr vert="wordArtVert" wrap="square" rtlCol="0">
                <a:spAutoFit/>
              </a:bodyPr>
              <a:lstStyle/>
              <a:p>
                <a:pPr algn="ctr"/>
                <a:r>
                  <a:rPr lang="nb-NO" dirty="0"/>
                  <a:t>ENTREPRENØRER</a:t>
                </a:r>
              </a:p>
            </p:txBody>
          </p:sp>
          <p:cxnSp>
            <p:nvCxnSpPr>
              <p:cNvPr id="28" name="Straight Connector 27">
                <a:extLst>
                  <a:ext uri="{FF2B5EF4-FFF2-40B4-BE49-F238E27FC236}">
                    <a16:creationId xmlns:a16="http://schemas.microsoft.com/office/drawing/2014/main" id="{332C2B78-0FE7-014E-B759-D2E9CA0C95AB}"/>
                  </a:ext>
                </a:extLst>
              </p:cNvPr>
              <p:cNvCxnSpPr>
                <a:cxnSpLocks/>
                <a:stCxn id="24" idx="2"/>
                <a:endCxn id="30" idx="0"/>
              </p:cNvCxnSpPr>
              <p:nvPr/>
            </p:nvCxnSpPr>
            <p:spPr>
              <a:xfrm>
                <a:off x="6172200" y="1481554"/>
                <a:ext cx="0" cy="10018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34C9EB1-3F95-394C-A61B-DF03EA14C856}"/>
                  </a:ext>
                </a:extLst>
              </p:cNvPr>
              <p:cNvCxnSpPr>
                <a:cxnSpLocks/>
                <a:stCxn id="30" idx="2"/>
                <a:endCxn id="25" idx="0"/>
              </p:cNvCxnSpPr>
              <p:nvPr/>
            </p:nvCxnSpPr>
            <p:spPr>
              <a:xfrm>
                <a:off x="6172200" y="3222105"/>
                <a:ext cx="0" cy="99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88D16BD-678D-CC48-B6D0-690C349A7126}"/>
                  </a:ext>
                </a:extLst>
              </p:cNvPr>
              <p:cNvSpPr txBox="1"/>
              <p:nvPr/>
            </p:nvSpPr>
            <p:spPr>
              <a:xfrm>
                <a:off x="5372100" y="2483441"/>
                <a:ext cx="1600200" cy="738664"/>
              </a:xfrm>
              <a:prstGeom prst="rect">
                <a:avLst/>
              </a:prstGeom>
              <a:solidFill>
                <a:srgbClr val="ACD5D7"/>
              </a:solidFill>
              <a:ln>
                <a:solidFill>
                  <a:schemeClr val="tx1"/>
                </a:solidFill>
              </a:ln>
            </p:spPr>
            <p:txBody>
              <a:bodyPr vert="horz" wrap="square" rtlCol="0" anchor="ctr">
                <a:spAutoFit/>
              </a:bodyPr>
              <a:lstStyle/>
              <a:p>
                <a:pPr algn="ctr"/>
                <a:r>
                  <a:rPr lang="nb-NO" b="1" dirty="0"/>
                  <a:t>MATCH</a:t>
                </a:r>
              </a:p>
              <a:p>
                <a:pPr algn="ctr"/>
                <a:r>
                  <a:rPr lang="nb-NO" b="1" dirty="0"/>
                  <a:t>INNSIKT</a:t>
                </a:r>
              </a:p>
              <a:p>
                <a:pPr algn="ctr"/>
                <a:r>
                  <a:rPr lang="nb-NO" b="1" dirty="0"/>
                  <a:t>IDÈ</a:t>
                </a:r>
              </a:p>
            </p:txBody>
          </p:sp>
        </p:grpSp>
        <p:sp>
          <p:nvSpPr>
            <p:cNvPr id="50" name="TextBox 49">
              <a:extLst>
                <a:ext uri="{FF2B5EF4-FFF2-40B4-BE49-F238E27FC236}">
                  <a16:creationId xmlns:a16="http://schemas.microsoft.com/office/drawing/2014/main" id="{A991144F-CFF7-E84B-AE26-213E35025F77}"/>
                </a:ext>
              </a:extLst>
            </p:cNvPr>
            <p:cNvSpPr txBox="1"/>
            <p:nvPr/>
          </p:nvSpPr>
          <p:spPr>
            <a:xfrm>
              <a:off x="8506457" y="4248592"/>
              <a:ext cx="1600200" cy="307777"/>
            </a:xfrm>
            <a:prstGeom prst="rect">
              <a:avLst/>
            </a:prstGeom>
            <a:solidFill>
              <a:srgbClr val="ACD5D7"/>
            </a:solidFill>
            <a:ln>
              <a:solidFill>
                <a:schemeClr val="tx1"/>
              </a:solidFill>
            </a:ln>
          </p:spPr>
          <p:txBody>
            <a:bodyPr wrap="square" rtlCol="0" anchor="ctr">
              <a:spAutoFit/>
            </a:bodyPr>
            <a:lstStyle/>
            <a:p>
              <a:pPr algn="ctr"/>
              <a:r>
                <a:rPr lang="nb-NO" dirty="0"/>
                <a:t>PROSJEKT</a:t>
              </a:r>
            </a:p>
          </p:txBody>
        </p:sp>
      </p:grpSp>
    </p:spTree>
    <p:extLst>
      <p:ext uri="{BB962C8B-B14F-4D97-AF65-F5344CB8AC3E}">
        <p14:creationId xmlns:p14="http://schemas.microsoft.com/office/powerpoint/2010/main" val="1001979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D5C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5705CC-C1E9-6440-8584-470F1D109A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09699" y="4661622"/>
            <a:ext cx="5734728" cy="1054067"/>
          </a:xfrm>
          <a:prstGeom prst="rect">
            <a:avLst/>
          </a:prstGeom>
        </p:spPr>
      </p:pic>
      <p:sp>
        <p:nvSpPr>
          <p:cNvPr id="4" name="Google Shape;112;p16">
            <a:extLst>
              <a:ext uri="{FF2B5EF4-FFF2-40B4-BE49-F238E27FC236}">
                <a16:creationId xmlns:a16="http://schemas.microsoft.com/office/drawing/2014/main" id="{B78FC89C-D129-C140-9313-1A9BD428B5CE}"/>
              </a:ext>
            </a:extLst>
          </p:cNvPr>
          <p:cNvSpPr txBox="1">
            <a:spLocks/>
          </p:cNvSpPr>
          <p:nvPr/>
        </p:nvSpPr>
        <p:spPr>
          <a:xfrm>
            <a:off x="838200" y="34596"/>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nb-NO" sz="4400" b="1" dirty="0"/>
              <a:t>Kommunikasjons kanaler</a:t>
            </a:r>
            <a:endParaRPr lang="nb-NO" sz="4400" dirty="0"/>
          </a:p>
        </p:txBody>
      </p:sp>
      <p:pic>
        <p:nvPicPr>
          <p:cNvPr id="12" name="Google Shape;208;p23">
            <a:extLst>
              <a:ext uri="{FF2B5EF4-FFF2-40B4-BE49-F238E27FC236}">
                <a16:creationId xmlns:a16="http://schemas.microsoft.com/office/drawing/2014/main" id="{78CD45C2-03B7-BC40-BF3E-39817250C604}"/>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64376" y="4661622"/>
            <a:ext cx="4104705" cy="870743"/>
          </a:xfrm>
          <a:prstGeom prst="rect">
            <a:avLst/>
          </a:prstGeom>
          <a:noFill/>
          <a:ln>
            <a:noFill/>
          </a:ln>
        </p:spPr>
      </p:pic>
      <p:pic>
        <p:nvPicPr>
          <p:cNvPr id="42" name="Picture 41">
            <a:extLst>
              <a:ext uri="{FF2B5EF4-FFF2-40B4-BE49-F238E27FC236}">
                <a16:creationId xmlns:a16="http://schemas.microsoft.com/office/drawing/2014/main" id="{6DA2E7C0-CEFD-414A-B464-36D55A804F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4660" y="2944222"/>
            <a:ext cx="1224413" cy="1224413"/>
          </a:xfrm>
          <a:prstGeom prst="rect">
            <a:avLst/>
          </a:prstGeom>
        </p:spPr>
      </p:pic>
      <p:pic>
        <p:nvPicPr>
          <p:cNvPr id="44" name="Picture 43">
            <a:extLst>
              <a:ext uri="{FF2B5EF4-FFF2-40B4-BE49-F238E27FC236}">
                <a16:creationId xmlns:a16="http://schemas.microsoft.com/office/drawing/2014/main" id="{B77CDE58-17E5-7849-8548-0959FA8630D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2268" y="1564258"/>
            <a:ext cx="2347464" cy="1054067"/>
          </a:xfrm>
          <a:prstGeom prst="rect">
            <a:avLst/>
          </a:prstGeom>
        </p:spPr>
      </p:pic>
      <p:pic>
        <p:nvPicPr>
          <p:cNvPr id="15" name="Google Shape;206;p23">
            <a:extLst>
              <a:ext uri="{FF2B5EF4-FFF2-40B4-BE49-F238E27FC236}">
                <a16:creationId xmlns:a16="http://schemas.microsoft.com/office/drawing/2014/main" id="{1A871BE6-C56E-DF48-8C26-A18567F108EA}"/>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2645229" y="2842054"/>
            <a:ext cx="2312985" cy="1156493"/>
          </a:xfrm>
          <a:prstGeom prst="rect">
            <a:avLst/>
          </a:prstGeom>
          <a:noFill/>
          <a:ln>
            <a:noFill/>
          </a:ln>
        </p:spPr>
      </p:pic>
      <p:pic>
        <p:nvPicPr>
          <p:cNvPr id="3" name="Picture 2">
            <a:extLst>
              <a:ext uri="{FF2B5EF4-FFF2-40B4-BE49-F238E27FC236}">
                <a16:creationId xmlns:a16="http://schemas.microsoft.com/office/drawing/2014/main" id="{1409ABE0-C703-4746-BF93-77E6B95A0418}"/>
              </a:ext>
            </a:extLst>
          </p:cNvPr>
          <p:cNvPicPr>
            <a:picLocks noChangeAspect="1"/>
          </p:cNvPicPr>
          <p:nvPr/>
        </p:nvPicPr>
        <p:blipFill>
          <a:blip r:embed="rId8"/>
          <a:stretch>
            <a:fillRect/>
          </a:stretch>
        </p:blipFill>
        <p:spPr>
          <a:xfrm>
            <a:off x="5381625" y="2842054"/>
            <a:ext cx="1428750" cy="1428750"/>
          </a:xfrm>
          <a:prstGeom prst="rect">
            <a:avLst/>
          </a:prstGeom>
        </p:spPr>
      </p:pic>
    </p:spTree>
    <p:extLst>
      <p:ext uri="{BB962C8B-B14F-4D97-AF65-F5344CB8AC3E}">
        <p14:creationId xmlns:p14="http://schemas.microsoft.com/office/powerpoint/2010/main" val="90235579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12866</TotalTime>
  <Words>1505</Words>
  <Application>Microsoft Macintosh PowerPoint</Application>
  <PresentationFormat>Widescreen</PresentationFormat>
  <Paragraphs>182</Paragraphs>
  <Slides>18</Slides>
  <Notes>18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Calibri</vt:lpstr>
      <vt:lpstr>Arial</vt:lpstr>
      <vt:lpstr>Helvetica Neue</vt:lpstr>
      <vt:lpstr>Office Theme</vt:lpstr>
      <vt:lpstr>Office Theme</vt:lpstr>
      <vt:lpstr>PowerPoint Presentation</vt:lpstr>
      <vt:lpstr>PowerPoint Presentation</vt:lpstr>
      <vt:lpstr>PowerPoint Presentation</vt:lpstr>
      <vt:lpstr> </vt:lpstr>
      <vt:lpstr>Hvorfor sosial bærekraft?</vt:lpstr>
      <vt:lpstr>Hva er sosial entreprenørskap?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Ressurser i nettverket</vt:lpstr>
      <vt:lpstr>PowerPoint Presentation</vt:lpstr>
      <vt:lpstr>PowerPoint Presentation</vt:lpstr>
      <vt:lpstr>PowerPoint Presentation</vt:lpstr>
      <vt:lpstr>Takk for oppmerksomhet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 McCormick</cp:lastModifiedBy>
  <cp:revision>94</cp:revision>
  <cp:lastPrinted>2018-11-23T12:28:01Z</cp:lastPrinted>
  <dcterms:modified xsi:type="dcterms:W3CDTF">2018-12-11T20:35:21Z</dcterms:modified>
</cp:coreProperties>
</file>